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Lora" pitchFamily="2" charset="0"/>
      <p:regular r:id="rId13"/>
    </p:embeddedFont>
    <p:embeddedFont>
      <p:font typeface="Source Sans 3"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6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079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hyperlink" Target="https://github.com/your-repo"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hyperlink" Target="https://your-demo-lin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notesSlide" Target="../notesSlides/notesSlide4.xml"/><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974574"/>
            <a:ext cx="7016591" cy="83488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Universal Redaction Model</a:t>
            </a:r>
            <a:endParaRPr lang="en-US" sz="4400" dirty="0"/>
          </a:p>
        </p:txBody>
      </p:sp>
      <p:sp>
        <p:nvSpPr>
          <p:cNvPr id="4" name="Text 1"/>
          <p:cNvSpPr/>
          <p:nvPr/>
        </p:nvSpPr>
        <p:spPr>
          <a:xfrm>
            <a:off x="744959" y="2851397"/>
            <a:ext cx="7564154" cy="3416882"/>
          </a:xfrm>
          <a:prstGeom prst="rect">
            <a:avLst/>
          </a:prstGeom>
          <a:noFill/>
          <a:ln/>
        </p:spPr>
        <p:txBody>
          <a:bodyPr wrap="square" lIns="0" tIns="0" rIns="0" bIns="0" rtlCol="0" anchor="t"/>
          <a:lstStyle/>
          <a:p>
            <a:pPr marL="0" indent="0" algn="l">
              <a:lnSpc>
                <a:spcPts val="4400"/>
              </a:lnSpc>
              <a:buNone/>
            </a:pPr>
            <a:r>
              <a:rPr lang="en-US" sz="3500" dirty="0">
                <a:solidFill>
                  <a:srgbClr val="F98AC7"/>
                </a:solidFill>
                <a:latin typeface="Lora" pitchFamily="34" charset="0"/>
                <a:ea typeface="Lora" pitchFamily="34" charset="-122"/>
                <a:cs typeface="Lora" pitchFamily="34" charset="-120"/>
              </a:rPr>
              <a:t>Next-Gen Intelligent Data Loss Prevention </a:t>
            </a:r>
          </a:p>
          <a:p>
            <a:pPr marL="0" indent="0" algn="l">
              <a:lnSpc>
                <a:spcPts val="4400"/>
              </a:lnSpc>
              <a:buNone/>
            </a:pPr>
            <a:endParaRPr lang="en-US" sz="3500" dirty="0">
              <a:solidFill>
                <a:srgbClr val="F98AC7"/>
              </a:solidFill>
              <a:latin typeface="Lora" pitchFamily="34" charset="0"/>
              <a:ea typeface="Lora" pitchFamily="34" charset="-122"/>
              <a:cs typeface="Lora" pitchFamily="34" charset="-120"/>
            </a:endParaRPr>
          </a:p>
          <a:p>
            <a:pPr marL="0" indent="0" algn="ctr">
              <a:lnSpc>
                <a:spcPts val="4400"/>
              </a:lnSpc>
              <a:buNone/>
            </a:pPr>
            <a:r>
              <a:rPr lang="en-US" sz="3600" dirty="0">
                <a:solidFill>
                  <a:schemeClr val="bg1"/>
                </a:solidFill>
              </a:rPr>
              <a:t>Team: Super Saiyans</a:t>
            </a:r>
          </a:p>
          <a:p>
            <a:pPr marL="0" indent="0">
              <a:lnSpc>
                <a:spcPts val="4400"/>
              </a:lnSpc>
              <a:buNone/>
            </a:pPr>
            <a:r>
              <a:rPr lang="en-US" sz="3600" dirty="0">
                <a:solidFill>
                  <a:schemeClr val="bg1"/>
                </a:solidFill>
              </a:rPr>
              <a:t>Debojyoti Singha</a:t>
            </a:r>
          </a:p>
          <a:p>
            <a:pPr marL="0" indent="0">
              <a:lnSpc>
                <a:spcPts val="4400"/>
              </a:lnSpc>
              <a:buNone/>
            </a:pPr>
            <a:r>
              <a:rPr lang="en-US" sz="3600" dirty="0">
                <a:solidFill>
                  <a:schemeClr val="bg1"/>
                </a:solidFill>
              </a:rPr>
              <a:t>Md. Joynal Abedian</a:t>
            </a:r>
          </a:p>
          <a:p>
            <a:pPr marL="0" indent="0">
              <a:lnSpc>
                <a:spcPts val="4400"/>
              </a:lnSpc>
              <a:buNone/>
            </a:pPr>
            <a:r>
              <a:rPr lang="en-US" sz="3600" dirty="0">
                <a:solidFill>
                  <a:schemeClr val="bg1"/>
                </a:solidFill>
              </a:rPr>
              <a:t>Fardin Hasan Mayen</a:t>
            </a:r>
          </a:p>
          <a:p>
            <a:pPr marL="0" indent="0" algn="l">
              <a:lnSpc>
                <a:spcPts val="4400"/>
              </a:lnSpc>
              <a:buNone/>
            </a:pP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727" y="531852"/>
            <a:ext cx="6878836" cy="566976"/>
          </a:xfrm>
          <a:prstGeom prst="rect">
            <a:avLst/>
          </a:prstGeom>
          <a:noFill/>
          <a:ln/>
        </p:spPr>
        <p:txBody>
          <a:bodyPr wrap="none" lIns="0" tIns="0" rIns="0" bIns="0" rtlCol="0" anchor="t"/>
          <a:lstStyle/>
          <a:p>
            <a:pPr marL="0" indent="0" algn="l">
              <a:lnSpc>
                <a:spcPts val="4450"/>
              </a:lnSpc>
              <a:buNone/>
            </a:pPr>
            <a:r>
              <a:rPr lang="en-US" sz="3550" dirty="0">
                <a:solidFill>
                  <a:srgbClr val="F98AC7"/>
                </a:solidFill>
                <a:latin typeface="Lora" pitchFamily="34" charset="0"/>
                <a:ea typeface="Lora" pitchFamily="34" charset="-122"/>
                <a:cs typeface="Lora" pitchFamily="34" charset="-120"/>
              </a:rPr>
              <a:t>Future Roadmap &amp; Call to Action</a:t>
            </a:r>
            <a:endParaRPr lang="en-US" sz="3550" dirty="0"/>
          </a:p>
        </p:txBody>
      </p:sp>
      <p:sp>
        <p:nvSpPr>
          <p:cNvPr id="4" name="Text 1"/>
          <p:cNvSpPr/>
          <p:nvPr/>
        </p:nvSpPr>
        <p:spPr>
          <a:xfrm>
            <a:off x="674727" y="1387912"/>
            <a:ext cx="7794546"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Our journey of innovation continues, with exciting developments on the horizon for the Universe Redaction Tool.</a:t>
            </a:r>
            <a:endParaRPr lang="en-US" sz="1500" dirty="0"/>
          </a:p>
        </p:txBody>
      </p:sp>
      <p:pic>
        <p:nvPicPr>
          <p:cNvPr id="5" name="Image 1" descr="preencoded.png"/>
          <p:cNvPicPr>
            <a:picLocks noChangeAspect="1"/>
          </p:cNvPicPr>
          <p:nvPr/>
        </p:nvPicPr>
        <p:blipFill>
          <a:blip r:embed="rId4"/>
          <a:stretch>
            <a:fillRect/>
          </a:stretch>
        </p:blipFill>
        <p:spPr>
          <a:xfrm>
            <a:off x="674727" y="2221468"/>
            <a:ext cx="963930" cy="1401366"/>
          </a:xfrm>
          <a:prstGeom prst="rect">
            <a:avLst/>
          </a:prstGeom>
        </p:spPr>
      </p:pic>
      <p:sp>
        <p:nvSpPr>
          <p:cNvPr id="6" name="Text 2"/>
          <p:cNvSpPr/>
          <p:nvPr/>
        </p:nvSpPr>
        <p:spPr>
          <a:xfrm>
            <a:off x="1831419" y="2414230"/>
            <a:ext cx="2268141"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Lora" pitchFamily="34" charset="0"/>
                <a:ea typeface="Lora" pitchFamily="34" charset="-122"/>
                <a:cs typeface="Lora" pitchFamily="34" charset="-120"/>
              </a:rPr>
              <a:t>PDF/OCR Support</a:t>
            </a:r>
            <a:endParaRPr lang="en-US" sz="1750" dirty="0"/>
          </a:p>
        </p:txBody>
      </p:sp>
      <p:sp>
        <p:nvSpPr>
          <p:cNvPr id="7" name="Text 3"/>
          <p:cNvSpPr/>
          <p:nvPr/>
        </p:nvSpPr>
        <p:spPr>
          <a:xfrm>
            <a:off x="1831419" y="2813328"/>
            <a:ext cx="663785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Expanding capabilities to include scanned documents and PDFs, ensuring comprehensive data coverage.</a:t>
            </a:r>
            <a:endParaRPr lang="en-US" sz="1500" dirty="0"/>
          </a:p>
        </p:txBody>
      </p:sp>
      <p:pic>
        <p:nvPicPr>
          <p:cNvPr id="8" name="Image 2" descr="preencoded.png"/>
          <p:cNvPicPr>
            <a:picLocks noChangeAspect="1"/>
          </p:cNvPicPr>
          <p:nvPr/>
        </p:nvPicPr>
        <p:blipFill>
          <a:blip r:embed="rId5"/>
          <a:stretch>
            <a:fillRect/>
          </a:stretch>
        </p:blipFill>
        <p:spPr>
          <a:xfrm>
            <a:off x="674727" y="3622834"/>
            <a:ext cx="963930" cy="1401366"/>
          </a:xfrm>
          <a:prstGeom prst="rect">
            <a:avLst/>
          </a:prstGeom>
        </p:spPr>
      </p:pic>
      <p:sp>
        <p:nvSpPr>
          <p:cNvPr id="9" name="Text 4"/>
          <p:cNvSpPr/>
          <p:nvPr/>
        </p:nvSpPr>
        <p:spPr>
          <a:xfrm>
            <a:off x="1831419" y="3815596"/>
            <a:ext cx="2810589"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Lora" pitchFamily="34" charset="0"/>
                <a:ea typeface="Lora" pitchFamily="34" charset="-122"/>
                <a:cs typeface="Lora" pitchFamily="34" charset="-120"/>
              </a:rPr>
              <a:t>Customisable Entity Types</a:t>
            </a:r>
            <a:endParaRPr lang="en-US" sz="1750" dirty="0"/>
          </a:p>
        </p:txBody>
      </p:sp>
      <p:sp>
        <p:nvSpPr>
          <p:cNvPr id="10" name="Text 5"/>
          <p:cNvSpPr/>
          <p:nvPr/>
        </p:nvSpPr>
        <p:spPr>
          <a:xfrm>
            <a:off x="1831419" y="4214693"/>
            <a:ext cx="663785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Allowing users to define and detect specific entity types, such as bespoke Medical IDs or project codes.</a:t>
            </a:r>
            <a:endParaRPr lang="en-US" sz="1500" dirty="0"/>
          </a:p>
        </p:txBody>
      </p:sp>
      <p:pic>
        <p:nvPicPr>
          <p:cNvPr id="11" name="Image 3" descr="preencoded.png"/>
          <p:cNvPicPr>
            <a:picLocks noChangeAspect="1"/>
          </p:cNvPicPr>
          <p:nvPr/>
        </p:nvPicPr>
        <p:blipFill>
          <a:blip r:embed="rId6"/>
          <a:stretch>
            <a:fillRect/>
          </a:stretch>
        </p:blipFill>
        <p:spPr>
          <a:xfrm>
            <a:off x="674727" y="5024199"/>
            <a:ext cx="963930" cy="1401366"/>
          </a:xfrm>
          <a:prstGeom prst="rect">
            <a:avLst/>
          </a:prstGeom>
        </p:spPr>
      </p:pic>
      <p:sp>
        <p:nvSpPr>
          <p:cNvPr id="12" name="Text 6"/>
          <p:cNvSpPr/>
          <p:nvPr/>
        </p:nvSpPr>
        <p:spPr>
          <a:xfrm>
            <a:off x="1831419" y="5216962"/>
            <a:ext cx="2287905"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Lora" pitchFamily="34" charset="0"/>
                <a:ea typeface="Lora" pitchFamily="34" charset="-122"/>
                <a:cs typeface="Lora" pitchFamily="34" charset="-120"/>
              </a:rPr>
              <a:t>On-Device Local LLM</a:t>
            </a:r>
            <a:endParaRPr lang="en-US" sz="1750" dirty="0"/>
          </a:p>
        </p:txBody>
      </p:sp>
      <p:sp>
        <p:nvSpPr>
          <p:cNvPr id="13" name="Text 7"/>
          <p:cNvSpPr/>
          <p:nvPr/>
        </p:nvSpPr>
        <p:spPr>
          <a:xfrm>
            <a:off x="1831419" y="5616059"/>
            <a:ext cx="663785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Integrating local LLM support for offline functionality, enhancing privacy and reducing latency.</a:t>
            </a:r>
            <a:endParaRPr lang="en-US" sz="1500" dirty="0"/>
          </a:p>
        </p:txBody>
      </p:sp>
      <p:sp>
        <p:nvSpPr>
          <p:cNvPr id="14" name="Text 8"/>
          <p:cNvSpPr/>
          <p:nvPr/>
        </p:nvSpPr>
        <p:spPr>
          <a:xfrm>
            <a:off x="674727" y="6642378"/>
            <a:ext cx="7794546" cy="308372"/>
          </a:xfrm>
          <a:prstGeom prst="rect">
            <a:avLst/>
          </a:prstGeom>
          <a:noFill/>
          <a:ln/>
        </p:spPr>
        <p:txBody>
          <a:bodyPr wrap="non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Check out our live demo and explore the </a:t>
            </a:r>
            <a:r>
              <a:rPr lang="en-US" sz="1500" dirty="0">
                <a:solidFill>
                  <a:srgbClr val="F98AC7"/>
                </a:solidFill>
                <a:latin typeface="Source Sans 3" pitchFamily="34" charset="0"/>
                <a:ea typeface="Source Sans 3" pitchFamily="34" charset="-122"/>
                <a:cs typeface="Source Sans 3" pitchFamily="34" charset="-120"/>
              </a:rPr>
              <a:t>"Universe" design philosophy</a:t>
            </a:r>
            <a:r>
              <a:rPr lang="en-US" sz="1500" dirty="0">
                <a:solidFill>
                  <a:srgbClr val="D6E5EF"/>
                </a:solidFill>
                <a:latin typeface="Source Sans 3" pitchFamily="34" charset="0"/>
                <a:ea typeface="Source Sans 3" pitchFamily="34" charset="-122"/>
                <a:cs typeface="Source Sans 3" pitchFamily="34" charset="-120"/>
              </a:rPr>
              <a:t> on GitHub!</a:t>
            </a:r>
            <a:endParaRPr lang="en-US" sz="1500" dirty="0"/>
          </a:p>
        </p:txBody>
      </p:sp>
      <p:pic>
        <p:nvPicPr>
          <p:cNvPr id="15" name="Image 4" descr="preencoded.png">
            <a:hlinkClick r:id="rId7"/>
          </p:cNvPr>
          <p:cNvPicPr>
            <a:picLocks noChangeAspect="1"/>
          </p:cNvPicPr>
          <p:nvPr/>
        </p:nvPicPr>
        <p:blipFill>
          <a:blip r:embed="rId8"/>
          <a:stretch>
            <a:fillRect/>
          </a:stretch>
        </p:blipFill>
        <p:spPr>
          <a:xfrm>
            <a:off x="674727" y="7167563"/>
            <a:ext cx="2304336" cy="530185"/>
          </a:xfrm>
          <a:prstGeom prst="rect">
            <a:avLst/>
          </a:prstGeom>
        </p:spPr>
      </p:pic>
      <p:pic>
        <p:nvPicPr>
          <p:cNvPr id="16" name="Image 5" descr="preencoded.png">
            <a:hlinkClick r:id="rId9"/>
          </p:cNvPr>
          <p:cNvPicPr>
            <a:picLocks noChangeAspect="1"/>
          </p:cNvPicPr>
          <p:nvPr/>
        </p:nvPicPr>
        <p:blipFill>
          <a:blip r:embed="rId10"/>
          <a:stretch>
            <a:fillRect/>
          </a:stretch>
        </p:blipFill>
        <p:spPr>
          <a:xfrm>
            <a:off x="3075384" y="7167563"/>
            <a:ext cx="2507694" cy="530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34346"/>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The Silent Threat: Data Leakage Risks</a:t>
            </a:r>
            <a:endParaRPr lang="en-US" sz="4400" dirty="0"/>
          </a:p>
        </p:txBody>
      </p:sp>
      <p:sp>
        <p:nvSpPr>
          <p:cNvPr id="4" name="Text 1"/>
          <p:cNvSpPr/>
          <p:nvPr/>
        </p:nvSpPr>
        <p:spPr>
          <a:xfrm>
            <a:off x="837724" y="3201353"/>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Unstructured data, such as emails, logs, and reports, often harbour Personally Identifiable Information (PII), creating significant vulnerabilities. This poses critical risks, including identity theft, non-compliance with regulations like GDPR and CCPA, and potential corporate espionage.</a:t>
            </a:r>
            <a:endParaRPr lang="en-US" sz="1850" dirty="0"/>
          </a:p>
        </p:txBody>
      </p:sp>
      <p:sp>
        <p:nvSpPr>
          <p:cNvPr id="5" name="Text 2"/>
          <p:cNvSpPr/>
          <p:nvPr/>
        </p:nvSpPr>
        <p:spPr>
          <a:xfrm>
            <a:off x="1196697" y="5361623"/>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Did you know?</a:t>
            </a:r>
            <a:endParaRPr lang="en-US" sz="2650" dirty="0"/>
          </a:p>
        </p:txBody>
      </p:sp>
      <p:sp>
        <p:nvSpPr>
          <p:cNvPr id="6" name="Text 3"/>
          <p:cNvSpPr/>
          <p:nvPr/>
        </p:nvSpPr>
        <p:spPr>
          <a:xfrm>
            <a:off x="1196697" y="6142911"/>
            <a:ext cx="7109579"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80% of data is unstructured and notoriously difficult to secure.</a:t>
            </a:r>
            <a:endParaRPr lang="en-US" sz="1850" dirty="0"/>
          </a:p>
        </p:txBody>
      </p:sp>
      <p:sp>
        <p:nvSpPr>
          <p:cNvPr id="7" name="Shape 4"/>
          <p:cNvSpPr/>
          <p:nvPr/>
        </p:nvSpPr>
        <p:spPr>
          <a:xfrm>
            <a:off x="837724" y="5002649"/>
            <a:ext cx="30480" cy="1792486"/>
          </a:xfrm>
          <a:prstGeom prst="rect">
            <a:avLst/>
          </a:prstGeom>
          <a:solidFill>
            <a:srgbClr val="F98AC7"/>
          </a:solidFill>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7118" y="933569"/>
            <a:ext cx="7629763" cy="1272302"/>
          </a:xfrm>
          <a:prstGeom prst="rect">
            <a:avLst/>
          </a:prstGeom>
          <a:noFill/>
          <a:ln/>
        </p:spPr>
        <p:txBody>
          <a:bodyPr wrap="square" lIns="0" tIns="0" rIns="0" bIns="0" rtlCol="0" anchor="t"/>
          <a:lstStyle/>
          <a:p>
            <a:pPr marL="0" indent="0" algn="l">
              <a:lnSpc>
                <a:spcPts val="5000"/>
              </a:lnSpc>
              <a:buNone/>
            </a:pPr>
            <a:r>
              <a:rPr lang="en-US" sz="4000" dirty="0">
                <a:solidFill>
                  <a:srgbClr val="F98AC7"/>
                </a:solidFill>
                <a:latin typeface="Lora" pitchFamily="34" charset="0"/>
                <a:ea typeface="Lora" pitchFamily="34" charset="-122"/>
                <a:cs typeface="Lora" pitchFamily="34" charset="-120"/>
              </a:rPr>
              <a:t>Introducing the Universe Redaction Tool</a:t>
            </a:r>
            <a:endParaRPr lang="en-US" sz="4000" dirty="0"/>
          </a:p>
        </p:txBody>
      </p:sp>
      <p:sp>
        <p:nvSpPr>
          <p:cNvPr id="4" name="Text 1"/>
          <p:cNvSpPr/>
          <p:nvPr/>
        </p:nvSpPr>
        <p:spPr>
          <a:xfrm>
            <a:off x="757118" y="2530316"/>
            <a:ext cx="7629763" cy="1038344"/>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3" pitchFamily="34" charset="0"/>
                <a:ea typeface="Source Sans 3" pitchFamily="34" charset="-122"/>
                <a:cs typeface="Source Sans 3" pitchFamily="34" charset="-120"/>
              </a:rPr>
              <a:t>Our innovative system moves beyond mere pattern matching (Regex), employing advanced Large Language Models (LLMs) to genuinely understand the context of your data. This intelligent approach allows for precise and effective data protection.</a:t>
            </a:r>
            <a:endParaRPr lang="en-US" sz="1700" dirty="0"/>
          </a:p>
        </p:txBody>
      </p:sp>
      <p:sp>
        <p:nvSpPr>
          <p:cNvPr id="5" name="Shape 2"/>
          <p:cNvSpPr/>
          <p:nvPr/>
        </p:nvSpPr>
        <p:spPr>
          <a:xfrm>
            <a:off x="757118" y="3812024"/>
            <a:ext cx="3706654" cy="1633776"/>
          </a:xfrm>
          <a:prstGeom prst="roundRect">
            <a:avLst>
              <a:gd name="adj" fmla="val 8955"/>
            </a:avLst>
          </a:prstGeom>
          <a:solidFill>
            <a:srgbClr val="252833"/>
          </a:solidFill>
          <a:ln w="30480">
            <a:solidFill>
              <a:srgbClr val="5D606B"/>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726638" y="3812024"/>
            <a:ext cx="121920" cy="1633776"/>
          </a:xfrm>
          <a:prstGeom prst="rect">
            <a:avLst/>
          </a:prstGeom>
        </p:spPr>
      </p:pic>
      <p:sp>
        <p:nvSpPr>
          <p:cNvPr id="7" name="Text 3"/>
          <p:cNvSpPr/>
          <p:nvPr/>
        </p:nvSpPr>
        <p:spPr>
          <a:xfrm>
            <a:off x="1095375" y="4058841"/>
            <a:ext cx="2545199" cy="318135"/>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Intelligent Redaction</a:t>
            </a:r>
            <a:endParaRPr lang="en-US" sz="2000" dirty="0"/>
          </a:p>
        </p:txBody>
      </p:sp>
      <p:sp>
        <p:nvSpPr>
          <p:cNvPr id="8" name="Text 4"/>
          <p:cNvSpPr/>
          <p:nvPr/>
        </p:nvSpPr>
        <p:spPr>
          <a:xfrm>
            <a:off x="1095375" y="4506754"/>
            <a:ext cx="3121581" cy="346115"/>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3" pitchFamily="34" charset="0"/>
                <a:ea typeface="Source Sans 3" pitchFamily="34" charset="-122"/>
                <a:cs typeface="Source Sans 3" pitchFamily="34" charset="-120"/>
              </a:rPr>
              <a:t>Context-aware data identification.</a:t>
            </a:r>
            <a:endParaRPr lang="en-US" sz="1700" dirty="0"/>
          </a:p>
        </p:txBody>
      </p:sp>
      <p:sp>
        <p:nvSpPr>
          <p:cNvPr id="9" name="Shape 5"/>
          <p:cNvSpPr/>
          <p:nvPr/>
        </p:nvSpPr>
        <p:spPr>
          <a:xfrm>
            <a:off x="4680109" y="3812024"/>
            <a:ext cx="3706773" cy="1633776"/>
          </a:xfrm>
          <a:prstGeom prst="roundRect">
            <a:avLst>
              <a:gd name="adj" fmla="val 8955"/>
            </a:avLst>
          </a:prstGeom>
          <a:solidFill>
            <a:srgbClr val="252833"/>
          </a:solidFill>
          <a:ln w="30480">
            <a:solidFill>
              <a:srgbClr val="5D606B"/>
            </a:solidFill>
            <a:prstDash val="solid"/>
          </a:ln>
        </p:spPr>
        <p:txBody>
          <a:bodyPr/>
          <a:lstStyle/>
          <a:p>
            <a:endParaRPr lang="en-US"/>
          </a:p>
        </p:txBody>
      </p:sp>
      <p:pic>
        <p:nvPicPr>
          <p:cNvPr id="10" name="Image 2" descr="preencoded.png"/>
          <p:cNvPicPr>
            <a:picLocks noChangeAspect="1"/>
          </p:cNvPicPr>
          <p:nvPr/>
        </p:nvPicPr>
        <p:blipFill>
          <a:blip r:embed="rId4"/>
          <a:stretch>
            <a:fillRect/>
          </a:stretch>
        </p:blipFill>
        <p:spPr>
          <a:xfrm>
            <a:off x="4649629" y="3812024"/>
            <a:ext cx="121920" cy="1633776"/>
          </a:xfrm>
          <a:prstGeom prst="rect">
            <a:avLst/>
          </a:prstGeom>
        </p:spPr>
      </p:pic>
      <p:sp>
        <p:nvSpPr>
          <p:cNvPr id="11" name="Text 6"/>
          <p:cNvSpPr/>
          <p:nvPr/>
        </p:nvSpPr>
        <p:spPr>
          <a:xfrm>
            <a:off x="5018365" y="4058841"/>
            <a:ext cx="2545199" cy="318135"/>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Precision &amp; Privacy</a:t>
            </a:r>
            <a:endParaRPr lang="en-US" sz="2000" dirty="0"/>
          </a:p>
        </p:txBody>
      </p:sp>
      <p:sp>
        <p:nvSpPr>
          <p:cNvPr id="12" name="Text 7"/>
          <p:cNvSpPr/>
          <p:nvPr/>
        </p:nvSpPr>
        <p:spPr>
          <a:xfrm>
            <a:off x="5018365" y="4506754"/>
            <a:ext cx="3121700" cy="692229"/>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3" pitchFamily="34" charset="0"/>
                <a:ea typeface="Source Sans 3" pitchFamily="34" charset="-122"/>
                <a:cs typeface="Source Sans 3" pitchFamily="34" charset="-120"/>
              </a:rPr>
              <a:t>Balancing data utility with stringent privacy requirements.</a:t>
            </a:r>
            <a:endParaRPr lang="en-US" sz="1700" dirty="0"/>
          </a:p>
        </p:txBody>
      </p:sp>
      <p:sp>
        <p:nvSpPr>
          <p:cNvPr id="13" name="Shape 8"/>
          <p:cNvSpPr/>
          <p:nvPr/>
        </p:nvSpPr>
        <p:spPr>
          <a:xfrm>
            <a:off x="757118" y="5662136"/>
            <a:ext cx="3706654" cy="1633776"/>
          </a:xfrm>
          <a:prstGeom prst="roundRect">
            <a:avLst>
              <a:gd name="adj" fmla="val 8955"/>
            </a:avLst>
          </a:prstGeom>
          <a:solidFill>
            <a:srgbClr val="252833"/>
          </a:solidFill>
          <a:ln w="30480">
            <a:solidFill>
              <a:srgbClr val="5D606B"/>
            </a:solidFill>
            <a:prstDash val="solid"/>
          </a:ln>
        </p:spPr>
        <p:txBody>
          <a:bodyPr/>
          <a:lstStyle/>
          <a:p>
            <a:endParaRPr lang="en-US"/>
          </a:p>
        </p:txBody>
      </p:sp>
      <p:pic>
        <p:nvPicPr>
          <p:cNvPr id="14" name="Image 3" descr="preencoded.png"/>
          <p:cNvPicPr>
            <a:picLocks noChangeAspect="1"/>
          </p:cNvPicPr>
          <p:nvPr/>
        </p:nvPicPr>
        <p:blipFill>
          <a:blip r:embed="rId4"/>
          <a:stretch>
            <a:fillRect/>
          </a:stretch>
        </p:blipFill>
        <p:spPr>
          <a:xfrm>
            <a:off x="726638" y="5662136"/>
            <a:ext cx="121920" cy="1633776"/>
          </a:xfrm>
          <a:prstGeom prst="rect">
            <a:avLst/>
          </a:prstGeom>
        </p:spPr>
      </p:pic>
      <p:sp>
        <p:nvSpPr>
          <p:cNvPr id="15" name="Text 9"/>
          <p:cNvSpPr/>
          <p:nvPr/>
        </p:nvSpPr>
        <p:spPr>
          <a:xfrm>
            <a:off x="1095375" y="5908953"/>
            <a:ext cx="2545199" cy="318135"/>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Beyond Patterns</a:t>
            </a:r>
            <a:endParaRPr lang="en-US" sz="2000" dirty="0"/>
          </a:p>
        </p:txBody>
      </p:sp>
      <p:sp>
        <p:nvSpPr>
          <p:cNvPr id="16" name="Text 10"/>
          <p:cNvSpPr/>
          <p:nvPr/>
        </p:nvSpPr>
        <p:spPr>
          <a:xfrm>
            <a:off x="1095375" y="6356866"/>
            <a:ext cx="3121581" cy="692229"/>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3" pitchFamily="34" charset="0"/>
                <a:ea typeface="Source Sans 3" pitchFamily="34" charset="-122"/>
                <a:cs typeface="Source Sans 3" pitchFamily="34" charset="-120"/>
              </a:rPr>
              <a:t>Utilises LLMs for deeper contextual understanding.</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930235"/>
            <a:ext cx="846332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Core Technology &amp; Architecture</a:t>
            </a:r>
            <a:endParaRPr lang="en-US" sz="4400" dirty="0"/>
          </a:p>
        </p:txBody>
      </p:sp>
      <p:sp>
        <p:nvSpPr>
          <p:cNvPr id="3" name="Text 1"/>
          <p:cNvSpPr/>
          <p:nvPr/>
        </p:nvSpPr>
        <p:spPr>
          <a:xfrm>
            <a:off x="837724" y="2113002"/>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Our solution is built on a robust and modern technology stack, ensuring speed, scalability, and an intuitive user experience.</a:t>
            </a:r>
            <a:endParaRPr lang="en-US" sz="1850" dirty="0"/>
          </a:p>
        </p:txBody>
      </p:sp>
      <p:sp>
        <p:nvSpPr>
          <p:cNvPr id="4" name="Text 2"/>
          <p:cNvSpPr/>
          <p:nvPr/>
        </p:nvSpPr>
        <p:spPr>
          <a:xfrm>
            <a:off x="1992630" y="2961918"/>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Frontend</a:t>
            </a:r>
            <a:endParaRPr lang="en-US" sz="2200" dirty="0"/>
          </a:p>
        </p:txBody>
      </p:sp>
      <p:sp>
        <p:nvSpPr>
          <p:cNvPr id="5" name="Text 3"/>
          <p:cNvSpPr/>
          <p:nvPr/>
        </p:nvSpPr>
        <p:spPr>
          <a:xfrm>
            <a:off x="837724" y="3457456"/>
            <a:ext cx="3971092" cy="383024"/>
          </a:xfrm>
          <a:prstGeom prst="rect">
            <a:avLst/>
          </a:prstGeom>
          <a:noFill/>
          <a:ln/>
        </p:spPr>
        <p:txBody>
          <a:bodyPr wrap="none" lIns="0" tIns="0" rIns="0" bIns="0" rtlCol="0" anchor="t"/>
          <a:lstStyle/>
          <a:p>
            <a:pPr marL="0" indent="0" algn="r">
              <a:lnSpc>
                <a:spcPts val="3000"/>
              </a:lnSpc>
              <a:buNone/>
            </a:pPr>
            <a:r>
              <a:rPr lang="en-US" sz="1850" dirty="0">
                <a:solidFill>
                  <a:srgbClr val="D6E5EF"/>
                </a:solidFill>
                <a:latin typeface="Source Sans 3" pitchFamily="34" charset="0"/>
                <a:ea typeface="Source Sans 3" pitchFamily="34" charset="-122"/>
                <a:cs typeface="Source Sans 3" pitchFamily="34" charset="-120"/>
              </a:rPr>
              <a:t>React, TypeScript, Tailwind CSS</a:t>
            </a:r>
            <a:endParaRPr lang="en-US" sz="1850" dirty="0"/>
          </a:p>
        </p:txBody>
      </p:sp>
      <p:pic>
        <p:nvPicPr>
          <p:cNvPr id="6" name="Image 0" descr="preencoded.png"/>
          <p:cNvPicPr>
            <a:picLocks noChangeAspect="1"/>
          </p:cNvPicPr>
          <p:nvPr/>
        </p:nvPicPr>
        <p:blipFill>
          <a:blip r:embed="rId3"/>
          <a:stretch>
            <a:fillRect/>
          </a:stretch>
        </p:blipFill>
        <p:spPr>
          <a:xfrm>
            <a:off x="5048131" y="2765227"/>
            <a:ext cx="4534138" cy="4534138"/>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0705" y="3362920"/>
            <a:ext cx="358140" cy="358140"/>
          </a:xfrm>
          <a:prstGeom prst="rect">
            <a:avLst/>
          </a:prstGeom>
        </p:spPr>
      </p:pic>
      <p:sp>
        <p:nvSpPr>
          <p:cNvPr id="8" name="Text 4"/>
          <p:cNvSpPr/>
          <p:nvPr/>
        </p:nvSpPr>
        <p:spPr>
          <a:xfrm>
            <a:off x="9821585" y="296191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AI Engine</a:t>
            </a:r>
            <a:endParaRPr lang="en-US" sz="2200" dirty="0"/>
          </a:p>
        </p:txBody>
      </p:sp>
      <p:sp>
        <p:nvSpPr>
          <p:cNvPr id="9" name="Text 5"/>
          <p:cNvSpPr/>
          <p:nvPr/>
        </p:nvSpPr>
        <p:spPr>
          <a:xfrm>
            <a:off x="9821585" y="3457456"/>
            <a:ext cx="397109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Google Gemini 2.5 Flash</a:t>
            </a:r>
            <a:endParaRPr lang="en-US" sz="1850" dirty="0"/>
          </a:p>
        </p:txBody>
      </p:sp>
      <p:pic>
        <p:nvPicPr>
          <p:cNvPr id="10" name="Image 2" descr="preencoded.png"/>
          <p:cNvPicPr>
            <a:picLocks noChangeAspect="1"/>
          </p:cNvPicPr>
          <p:nvPr/>
        </p:nvPicPr>
        <p:blipFill>
          <a:blip r:embed="rId6"/>
          <a:stretch>
            <a:fillRect/>
          </a:stretch>
        </p:blipFill>
        <p:spPr>
          <a:xfrm>
            <a:off x="5048131" y="2765227"/>
            <a:ext cx="4534138" cy="4534138"/>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53995" y="3635693"/>
            <a:ext cx="358140" cy="358140"/>
          </a:xfrm>
          <a:prstGeom prst="rect">
            <a:avLst/>
          </a:prstGeom>
        </p:spPr>
      </p:pic>
      <p:sp>
        <p:nvSpPr>
          <p:cNvPr id="12" name="Text 6"/>
          <p:cNvSpPr/>
          <p:nvPr/>
        </p:nvSpPr>
        <p:spPr>
          <a:xfrm>
            <a:off x="10061019" y="459295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Workflow</a:t>
            </a:r>
            <a:endParaRPr lang="en-US" sz="2200" dirty="0"/>
          </a:p>
        </p:txBody>
      </p:sp>
      <p:sp>
        <p:nvSpPr>
          <p:cNvPr id="13" name="Text 7"/>
          <p:cNvSpPr/>
          <p:nvPr/>
        </p:nvSpPr>
        <p:spPr>
          <a:xfrm>
            <a:off x="10061019" y="5088493"/>
            <a:ext cx="3731657"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Input Text</a:t>
            </a:r>
            <a:endParaRPr lang="en-US" sz="1850" dirty="0"/>
          </a:p>
        </p:txBody>
      </p:sp>
      <p:pic>
        <p:nvPicPr>
          <p:cNvPr id="14" name="Image 4" descr="preencoded.png"/>
          <p:cNvPicPr>
            <a:picLocks noChangeAspect="1"/>
          </p:cNvPicPr>
          <p:nvPr/>
        </p:nvPicPr>
        <p:blipFill>
          <a:blip r:embed="rId9"/>
          <a:stretch>
            <a:fillRect/>
          </a:stretch>
        </p:blipFill>
        <p:spPr>
          <a:xfrm>
            <a:off x="5048131" y="2765227"/>
            <a:ext cx="4534138" cy="4534138"/>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99421" y="5125998"/>
            <a:ext cx="358140" cy="358140"/>
          </a:xfrm>
          <a:prstGeom prst="rect">
            <a:avLst/>
          </a:prstGeom>
        </p:spPr>
      </p:pic>
      <p:sp>
        <p:nvSpPr>
          <p:cNvPr id="16" name="Text 8"/>
          <p:cNvSpPr/>
          <p:nvPr/>
        </p:nvSpPr>
        <p:spPr>
          <a:xfrm>
            <a:off x="9821585" y="62239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Workflow</a:t>
            </a:r>
            <a:endParaRPr lang="en-US" sz="2200" dirty="0"/>
          </a:p>
        </p:txBody>
      </p:sp>
      <p:sp>
        <p:nvSpPr>
          <p:cNvPr id="17" name="Text 9"/>
          <p:cNvSpPr/>
          <p:nvPr/>
        </p:nvSpPr>
        <p:spPr>
          <a:xfrm>
            <a:off x="9821585" y="6719530"/>
            <a:ext cx="397109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AI Analysis</a:t>
            </a:r>
            <a:endParaRPr lang="en-US" sz="1850" dirty="0"/>
          </a:p>
        </p:txBody>
      </p:sp>
      <p:pic>
        <p:nvPicPr>
          <p:cNvPr id="18" name="Image 6" descr="preencoded.png"/>
          <p:cNvPicPr>
            <a:picLocks noChangeAspect="1"/>
          </p:cNvPicPr>
          <p:nvPr/>
        </p:nvPicPr>
        <p:blipFill>
          <a:blip r:embed="rId12"/>
          <a:stretch>
            <a:fillRect/>
          </a:stretch>
        </p:blipFill>
        <p:spPr>
          <a:xfrm>
            <a:off x="5048131" y="2765227"/>
            <a:ext cx="4534138" cy="4534138"/>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81436" y="6343412"/>
            <a:ext cx="358140" cy="358140"/>
          </a:xfrm>
          <a:prstGeom prst="rect">
            <a:avLst/>
          </a:prstGeom>
        </p:spPr>
      </p:pic>
      <p:sp>
        <p:nvSpPr>
          <p:cNvPr id="20" name="Text 10"/>
          <p:cNvSpPr/>
          <p:nvPr/>
        </p:nvSpPr>
        <p:spPr>
          <a:xfrm>
            <a:off x="1992630" y="6223992"/>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Workflow</a:t>
            </a:r>
            <a:endParaRPr lang="en-US" sz="2200" dirty="0"/>
          </a:p>
        </p:txBody>
      </p:sp>
      <p:sp>
        <p:nvSpPr>
          <p:cNvPr id="21" name="Text 11"/>
          <p:cNvSpPr/>
          <p:nvPr/>
        </p:nvSpPr>
        <p:spPr>
          <a:xfrm>
            <a:off x="837724" y="6719530"/>
            <a:ext cx="3971092" cy="383024"/>
          </a:xfrm>
          <a:prstGeom prst="rect">
            <a:avLst/>
          </a:prstGeom>
          <a:noFill/>
          <a:ln/>
        </p:spPr>
        <p:txBody>
          <a:bodyPr wrap="none" lIns="0" tIns="0" rIns="0" bIns="0" rtlCol="0" anchor="t"/>
          <a:lstStyle/>
          <a:p>
            <a:pPr marL="0" indent="0" algn="r">
              <a:lnSpc>
                <a:spcPts val="3000"/>
              </a:lnSpc>
              <a:buNone/>
            </a:pPr>
            <a:r>
              <a:rPr lang="en-US" sz="1850" dirty="0">
                <a:solidFill>
                  <a:srgbClr val="D6E5EF"/>
                </a:solidFill>
                <a:latin typeface="Source Sans 3" pitchFamily="34" charset="0"/>
                <a:ea typeface="Source Sans 3" pitchFamily="34" charset="-122"/>
                <a:cs typeface="Source Sans 3" pitchFamily="34" charset="-120"/>
              </a:rPr>
              <a:t>Context-Aware Redaction</a:t>
            </a:r>
            <a:endParaRPr lang="en-US" sz="1850" dirty="0"/>
          </a:p>
        </p:txBody>
      </p:sp>
      <p:pic>
        <p:nvPicPr>
          <p:cNvPr id="22" name="Image 8" descr="preencoded.png"/>
          <p:cNvPicPr>
            <a:picLocks noChangeAspect="1"/>
          </p:cNvPicPr>
          <p:nvPr/>
        </p:nvPicPr>
        <p:blipFill>
          <a:blip r:embed="rId15"/>
          <a:stretch>
            <a:fillRect/>
          </a:stretch>
        </p:blipFill>
        <p:spPr>
          <a:xfrm>
            <a:off x="5048131" y="2765227"/>
            <a:ext cx="4534138" cy="4534138"/>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18146" y="6070640"/>
            <a:ext cx="358140" cy="358140"/>
          </a:xfrm>
          <a:prstGeom prst="rect">
            <a:avLst/>
          </a:prstGeom>
        </p:spPr>
      </p:pic>
      <p:sp>
        <p:nvSpPr>
          <p:cNvPr id="24" name="Text 12"/>
          <p:cNvSpPr/>
          <p:nvPr/>
        </p:nvSpPr>
        <p:spPr>
          <a:xfrm>
            <a:off x="1753195" y="4592955"/>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Workflow</a:t>
            </a:r>
            <a:endParaRPr lang="en-US" sz="2200" dirty="0"/>
          </a:p>
        </p:txBody>
      </p:sp>
      <p:sp>
        <p:nvSpPr>
          <p:cNvPr id="25" name="Text 13"/>
          <p:cNvSpPr/>
          <p:nvPr/>
        </p:nvSpPr>
        <p:spPr>
          <a:xfrm>
            <a:off x="837724" y="5088493"/>
            <a:ext cx="3731657" cy="383024"/>
          </a:xfrm>
          <a:prstGeom prst="rect">
            <a:avLst/>
          </a:prstGeom>
          <a:noFill/>
          <a:ln/>
        </p:spPr>
        <p:txBody>
          <a:bodyPr wrap="none" lIns="0" tIns="0" rIns="0" bIns="0" rtlCol="0" anchor="t"/>
          <a:lstStyle/>
          <a:p>
            <a:pPr marL="0" indent="0" algn="r">
              <a:lnSpc>
                <a:spcPts val="3000"/>
              </a:lnSpc>
              <a:buNone/>
            </a:pPr>
            <a:r>
              <a:rPr lang="en-US" sz="1850" dirty="0">
                <a:solidFill>
                  <a:srgbClr val="D6E5EF"/>
                </a:solidFill>
                <a:latin typeface="Source Sans 3" pitchFamily="34" charset="0"/>
                <a:ea typeface="Source Sans 3" pitchFamily="34" charset="-122"/>
                <a:cs typeface="Source Sans 3" pitchFamily="34" charset="-120"/>
              </a:rPr>
              <a:t>Output Secured Data</a:t>
            </a:r>
            <a:endParaRPr lang="en-US" sz="1850" dirty="0"/>
          </a:p>
        </p:txBody>
      </p:sp>
      <p:pic>
        <p:nvPicPr>
          <p:cNvPr id="26" name="Image 10" descr="preencoded.png"/>
          <p:cNvPicPr>
            <a:picLocks noChangeAspect="1"/>
          </p:cNvPicPr>
          <p:nvPr/>
        </p:nvPicPr>
        <p:blipFill>
          <a:blip r:embed="rId18"/>
          <a:stretch>
            <a:fillRect/>
          </a:stretch>
        </p:blipFill>
        <p:spPr>
          <a:xfrm>
            <a:off x="5048131" y="2765227"/>
            <a:ext cx="4534138" cy="4534138"/>
          </a:xfrm>
          <a:prstGeom prst="rect">
            <a:avLst/>
          </a:prstGeom>
        </p:spPr>
      </p:pic>
      <p:pic>
        <p:nvPicPr>
          <p:cNvPr id="27"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72720" y="4580334"/>
            <a:ext cx="358140" cy="358140"/>
          </a:xfrm>
          <a:prstGeom prst="rect">
            <a:avLst/>
          </a:prstGeom>
        </p:spPr>
      </p:pic>
      <p:sp>
        <p:nvSpPr>
          <p:cNvPr id="28" name="Rectangle: Rounded Corners 27">
            <a:extLst>
              <a:ext uri="{FF2B5EF4-FFF2-40B4-BE49-F238E27FC236}">
                <a16:creationId xmlns:a16="http://schemas.microsoft.com/office/drawing/2014/main" id="{7EA19573-A751-A7D4-6EDE-A89B4F619DC4}"/>
              </a:ext>
            </a:extLst>
          </p:cNvPr>
          <p:cNvSpPr/>
          <p:nvPr/>
        </p:nvSpPr>
        <p:spPr>
          <a:xfrm>
            <a:off x="12877203" y="7805530"/>
            <a:ext cx="1686935" cy="383024"/>
          </a:xfrm>
          <a:prstGeom prst="roundRect">
            <a:avLst/>
          </a:prstGeom>
          <a:solidFill>
            <a:srgbClr val="25283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672"/>
          </a:xfrm>
          <a:prstGeom prst="rect">
            <a:avLst/>
          </a:prstGeom>
        </p:spPr>
      </p:pic>
      <p:sp>
        <p:nvSpPr>
          <p:cNvPr id="3" name="Text 0"/>
          <p:cNvSpPr/>
          <p:nvPr/>
        </p:nvSpPr>
        <p:spPr>
          <a:xfrm>
            <a:off x="6108025" y="488394"/>
            <a:ext cx="4452461" cy="522327"/>
          </a:xfrm>
          <a:prstGeom prst="rect">
            <a:avLst/>
          </a:prstGeom>
          <a:noFill/>
          <a:ln/>
        </p:spPr>
        <p:txBody>
          <a:bodyPr wrap="none" lIns="0" tIns="0" rIns="0" bIns="0" rtlCol="0" anchor="t"/>
          <a:lstStyle/>
          <a:p>
            <a:pPr marL="0" indent="0" algn="l">
              <a:lnSpc>
                <a:spcPts val="4100"/>
              </a:lnSpc>
              <a:buNone/>
            </a:pPr>
            <a:r>
              <a:rPr lang="en-US" sz="3250" dirty="0">
                <a:solidFill>
                  <a:srgbClr val="F98AC7"/>
                </a:solidFill>
                <a:latin typeface="Lora" pitchFamily="34" charset="0"/>
                <a:ea typeface="Lora" pitchFamily="34" charset="-122"/>
                <a:cs typeface="Lora" pitchFamily="34" charset="-120"/>
              </a:rPr>
              <a:t>Key Features Overview</a:t>
            </a:r>
            <a:endParaRPr lang="en-US" sz="3250" dirty="0"/>
          </a:p>
        </p:txBody>
      </p:sp>
      <p:sp>
        <p:nvSpPr>
          <p:cNvPr id="4" name="Text 1"/>
          <p:cNvSpPr/>
          <p:nvPr/>
        </p:nvSpPr>
        <p:spPr>
          <a:xfrm>
            <a:off x="6108025" y="1277064"/>
            <a:ext cx="7900749"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The Universe Redaction Tool offers a comprehensive suite of features designed for unparalleled data protection.</a:t>
            </a:r>
            <a:endParaRPr lang="en-US" sz="1350" dirty="0"/>
          </a:p>
        </p:txBody>
      </p:sp>
      <p:sp>
        <p:nvSpPr>
          <p:cNvPr id="5" name="Shape 2"/>
          <p:cNvSpPr/>
          <p:nvPr/>
        </p:nvSpPr>
        <p:spPr>
          <a:xfrm>
            <a:off x="6108025" y="2045256"/>
            <a:ext cx="710446" cy="1291114"/>
          </a:xfrm>
          <a:prstGeom prst="roundRect">
            <a:avLst>
              <a:gd name="adj" fmla="val 360001"/>
            </a:avLst>
          </a:prstGeom>
          <a:solidFill>
            <a:srgbClr val="444752"/>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0077" y="2557582"/>
            <a:ext cx="266343" cy="266343"/>
          </a:xfrm>
          <a:prstGeom prst="rect">
            <a:avLst/>
          </a:prstGeom>
        </p:spPr>
      </p:pic>
      <p:sp>
        <p:nvSpPr>
          <p:cNvPr id="7" name="Text 3"/>
          <p:cNvSpPr/>
          <p:nvPr/>
        </p:nvSpPr>
        <p:spPr>
          <a:xfrm>
            <a:off x="6995993" y="2222778"/>
            <a:ext cx="2242066" cy="261104"/>
          </a:xfrm>
          <a:prstGeom prst="rect">
            <a:avLst/>
          </a:prstGeom>
          <a:noFill/>
          <a:ln/>
        </p:spPr>
        <p:txBody>
          <a:bodyPr wrap="none" lIns="0" tIns="0" rIns="0" bIns="0" rtlCol="0" anchor="t"/>
          <a:lstStyle/>
          <a:p>
            <a:pPr marL="0" indent="0" algn="l">
              <a:lnSpc>
                <a:spcPts val="2050"/>
              </a:lnSpc>
              <a:buNone/>
            </a:pPr>
            <a:r>
              <a:rPr lang="en-US" sz="1600" dirty="0">
                <a:solidFill>
                  <a:srgbClr val="D6E5EF"/>
                </a:solidFill>
                <a:latin typeface="Lora" pitchFamily="34" charset="0"/>
                <a:ea typeface="Lora" pitchFamily="34" charset="-122"/>
                <a:cs typeface="Lora" pitchFamily="34" charset="-120"/>
              </a:rPr>
              <a:t>Smart Entity Detection</a:t>
            </a:r>
            <a:endParaRPr lang="en-US" sz="1600" dirty="0"/>
          </a:p>
        </p:txBody>
      </p:sp>
      <p:sp>
        <p:nvSpPr>
          <p:cNvPr id="8" name="Text 4"/>
          <p:cNvSpPr/>
          <p:nvPr/>
        </p:nvSpPr>
        <p:spPr>
          <a:xfrm>
            <a:off x="6995993" y="2590443"/>
            <a:ext cx="7012781"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Identifies persons, locations, IP addresses, credit card numbers, and other sensitive information with high accuracy.</a:t>
            </a:r>
            <a:endParaRPr lang="en-US" sz="1350" dirty="0"/>
          </a:p>
        </p:txBody>
      </p:sp>
      <p:sp>
        <p:nvSpPr>
          <p:cNvPr id="9" name="Shape 5"/>
          <p:cNvSpPr/>
          <p:nvPr/>
        </p:nvSpPr>
        <p:spPr>
          <a:xfrm>
            <a:off x="6108025" y="3513892"/>
            <a:ext cx="710446" cy="1291114"/>
          </a:xfrm>
          <a:prstGeom prst="roundRect">
            <a:avLst>
              <a:gd name="adj" fmla="val 360001"/>
            </a:avLst>
          </a:prstGeom>
          <a:solidFill>
            <a:srgbClr val="444752"/>
          </a:solidFill>
          <a:ln/>
        </p:spPr>
        <p:txBody>
          <a:bodyPr/>
          <a:lstStyle/>
          <a:p>
            <a:endParaRPr lang="en-US"/>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077" y="4026218"/>
            <a:ext cx="266343" cy="266343"/>
          </a:xfrm>
          <a:prstGeom prst="rect">
            <a:avLst/>
          </a:prstGeom>
        </p:spPr>
      </p:pic>
      <p:sp>
        <p:nvSpPr>
          <p:cNvPr id="11" name="Text 6"/>
          <p:cNvSpPr/>
          <p:nvPr/>
        </p:nvSpPr>
        <p:spPr>
          <a:xfrm>
            <a:off x="6995993" y="3691414"/>
            <a:ext cx="2174915" cy="261104"/>
          </a:xfrm>
          <a:prstGeom prst="rect">
            <a:avLst/>
          </a:prstGeom>
          <a:noFill/>
          <a:ln/>
        </p:spPr>
        <p:txBody>
          <a:bodyPr wrap="none" lIns="0" tIns="0" rIns="0" bIns="0" rtlCol="0" anchor="t"/>
          <a:lstStyle/>
          <a:p>
            <a:pPr marL="0" indent="0" algn="l">
              <a:lnSpc>
                <a:spcPts val="2050"/>
              </a:lnSpc>
              <a:buNone/>
            </a:pPr>
            <a:r>
              <a:rPr lang="en-US" sz="1600" dirty="0">
                <a:solidFill>
                  <a:srgbClr val="D6E5EF"/>
                </a:solidFill>
                <a:latin typeface="Lora" pitchFamily="34" charset="0"/>
                <a:ea typeface="Lora" pitchFamily="34" charset="-122"/>
                <a:cs typeface="Lora" pitchFamily="34" charset="-120"/>
              </a:rPr>
              <a:t>Dual Redaction Modes</a:t>
            </a:r>
            <a:endParaRPr lang="en-US" sz="1600" dirty="0"/>
          </a:p>
        </p:txBody>
      </p:sp>
      <p:sp>
        <p:nvSpPr>
          <p:cNvPr id="12" name="Text 7"/>
          <p:cNvSpPr/>
          <p:nvPr/>
        </p:nvSpPr>
        <p:spPr>
          <a:xfrm>
            <a:off x="6995993" y="4059079"/>
            <a:ext cx="7012781"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Choose between masking (e.g., [NAME]) for clear placeholders or complete redaction (whitespace) for maximum privacy.</a:t>
            </a:r>
            <a:endParaRPr lang="en-US" sz="1350" dirty="0"/>
          </a:p>
        </p:txBody>
      </p:sp>
      <p:sp>
        <p:nvSpPr>
          <p:cNvPr id="13" name="Shape 8"/>
          <p:cNvSpPr/>
          <p:nvPr/>
        </p:nvSpPr>
        <p:spPr>
          <a:xfrm>
            <a:off x="6108025" y="4982528"/>
            <a:ext cx="710446" cy="1291114"/>
          </a:xfrm>
          <a:prstGeom prst="roundRect">
            <a:avLst>
              <a:gd name="adj" fmla="val 360001"/>
            </a:avLst>
          </a:prstGeom>
          <a:solidFill>
            <a:srgbClr val="444752"/>
          </a:solidFill>
          <a:ln/>
        </p:spPr>
        <p:txBody>
          <a:bodyPr/>
          <a:lstStyle/>
          <a:p>
            <a:endParaRPr lang="en-US"/>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0077" y="5494853"/>
            <a:ext cx="266343" cy="266343"/>
          </a:xfrm>
          <a:prstGeom prst="rect">
            <a:avLst/>
          </a:prstGeom>
        </p:spPr>
      </p:pic>
      <p:sp>
        <p:nvSpPr>
          <p:cNvPr id="15" name="Text 9"/>
          <p:cNvSpPr/>
          <p:nvPr/>
        </p:nvSpPr>
        <p:spPr>
          <a:xfrm>
            <a:off x="6995993" y="5160050"/>
            <a:ext cx="2089547" cy="261104"/>
          </a:xfrm>
          <a:prstGeom prst="rect">
            <a:avLst/>
          </a:prstGeom>
          <a:noFill/>
          <a:ln/>
        </p:spPr>
        <p:txBody>
          <a:bodyPr wrap="none" lIns="0" tIns="0" rIns="0" bIns="0" rtlCol="0" anchor="t"/>
          <a:lstStyle/>
          <a:p>
            <a:pPr marL="0" indent="0" algn="l">
              <a:lnSpc>
                <a:spcPts val="2050"/>
              </a:lnSpc>
              <a:buNone/>
            </a:pPr>
            <a:r>
              <a:rPr lang="en-US" sz="1600" dirty="0">
                <a:solidFill>
                  <a:srgbClr val="D6E5EF"/>
                </a:solidFill>
                <a:latin typeface="Lora" pitchFamily="34" charset="0"/>
                <a:ea typeface="Lora" pitchFamily="34" charset="-122"/>
                <a:cs typeface="Lora" pitchFamily="34" charset="-120"/>
              </a:rPr>
              <a:t>Live Evaluation</a:t>
            </a:r>
            <a:endParaRPr lang="en-US" sz="1600" dirty="0"/>
          </a:p>
        </p:txBody>
      </p:sp>
      <p:sp>
        <p:nvSpPr>
          <p:cNvPr id="16" name="Text 10"/>
          <p:cNvSpPr/>
          <p:nvPr/>
        </p:nvSpPr>
        <p:spPr>
          <a:xfrm>
            <a:off x="6995993" y="5527715"/>
            <a:ext cx="7012781"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Real-time accuracy scoring against ground truth ensures immediate feedback and continuous improvement.</a:t>
            </a:r>
            <a:endParaRPr lang="en-US" sz="1350" dirty="0"/>
          </a:p>
        </p:txBody>
      </p:sp>
      <p:sp>
        <p:nvSpPr>
          <p:cNvPr id="17" name="Shape 11"/>
          <p:cNvSpPr/>
          <p:nvPr/>
        </p:nvSpPr>
        <p:spPr>
          <a:xfrm>
            <a:off x="6108025" y="6451163"/>
            <a:ext cx="710446" cy="1291114"/>
          </a:xfrm>
          <a:prstGeom prst="roundRect">
            <a:avLst>
              <a:gd name="adj" fmla="val 360001"/>
            </a:avLst>
          </a:prstGeom>
          <a:solidFill>
            <a:srgbClr val="444752"/>
          </a:solidFill>
          <a:ln/>
        </p:spPr>
        <p:txBody>
          <a:bodyPr/>
          <a:lstStyle/>
          <a:p>
            <a:endParaRPr lang="en-US"/>
          </a:p>
        </p:txBody>
      </p:sp>
      <p:pic>
        <p:nvPicPr>
          <p:cNvPr id="18"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30077" y="6963489"/>
            <a:ext cx="266343" cy="266343"/>
          </a:xfrm>
          <a:prstGeom prst="rect">
            <a:avLst/>
          </a:prstGeom>
        </p:spPr>
      </p:pic>
      <p:sp>
        <p:nvSpPr>
          <p:cNvPr id="19" name="Text 12"/>
          <p:cNvSpPr/>
          <p:nvPr/>
        </p:nvSpPr>
        <p:spPr>
          <a:xfrm>
            <a:off x="6995993" y="6628686"/>
            <a:ext cx="2089547" cy="261104"/>
          </a:xfrm>
          <a:prstGeom prst="rect">
            <a:avLst/>
          </a:prstGeom>
          <a:noFill/>
          <a:ln/>
        </p:spPr>
        <p:txBody>
          <a:bodyPr wrap="none" lIns="0" tIns="0" rIns="0" bIns="0" rtlCol="0" anchor="t"/>
          <a:lstStyle/>
          <a:p>
            <a:pPr marL="0" indent="0" algn="l">
              <a:lnSpc>
                <a:spcPts val="2050"/>
              </a:lnSpc>
              <a:buNone/>
            </a:pPr>
            <a:r>
              <a:rPr lang="en-US" sz="1600" dirty="0">
                <a:solidFill>
                  <a:srgbClr val="D6E5EF"/>
                </a:solidFill>
                <a:latin typeface="Lora" pitchFamily="34" charset="0"/>
                <a:ea typeface="Lora" pitchFamily="34" charset="-122"/>
                <a:cs typeface="Lora" pitchFamily="34" charset="-120"/>
              </a:rPr>
              <a:t>Modern UI/UX</a:t>
            </a:r>
            <a:endParaRPr lang="en-US" sz="1600" dirty="0"/>
          </a:p>
        </p:txBody>
      </p:sp>
      <p:sp>
        <p:nvSpPr>
          <p:cNvPr id="20" name="Text 13"/>
          <p:cNvSpPr/>
          <p:nvPr/>
        </p:nvSpPr>
        <p:spPr>
          <a:xfrm>
            <a:off x="6995993" y="6996351"/>
            <a:ext cx="7012781"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Intuitive dark and light themes with responsive design for seamless user interaction across devices.</a:t>
            </a:r>
            <a:endParaRPr lang="en-US" sz="1350" dirty="0"/>
          </a:p>
        </p:txBody>
      </p:sp>
      <p:sp>
        <p:nvSpPr>
          <p:cNvPr id="21" name="Rectangle: Rounded Corners 20">
            <a:extLst>
              <a:ext uri="{FF2B5EF4-FFF2-40B4-BE49-F238E27FC236}">
                <a16:creationId xmlns:a16="http://schemas.microsoft.com/office/drawing/2014/main" id="{0834683D-700C-5D80-FC88-BDD1CB179D19}"/>
              </a:ext>
            </a:extLst>
          </p:cNvPr>
          <p:cNvSpPr/>
          <p:nvPr/>
        </p:nvSpPr>
        <p:spPr>
          <a:xfrm>
            <a:off x="12877203" y="7805530"/>
            <a:ext cx="1686935" cy="383024"/>
          </a:xfrm>
          <a:prstGeom prst="roundRect">
            <a:avLst/>
          </a:prstGeom>
          <a:solidFill>
            <a:srgbClr val="25283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0415" y="361712"/>
            <a:ext cx="4743569" cy="386953"/>
          </a:xfrm>
          <a:prstGeom prst="rect">
            <a:avLst/>
          </a:prstGeom>
          <a:noFill/>
          <a:ln/>
        </p:spPr>
        <p:txBody>
          <a:bodyPr wrap="none" lIns="0" tIns="0" rIns="0" bIns="0" rtlCol="0" anchor="t"/>
          <a:lstStyle/>
          <a:p>
            <a:pPr marL="0" indent="0" algn="l">
              <a:lnSpc>
                <a:spcPts val="3000"/>
              </a:lnSpc>
              <a:buNone/>
            </a:pPr>
            <a:r>
              <a:rPr lang="en-US" sz="2400" dirty="0">
                <a:solidFill>
                  <a:srgbClr val="F98AC7"/>
                </a:solidFill>
                <a:latin typeface="Lora" pitchFamily="34" charset="0"/>
                <a:ea typeface="Lora" pitchFamily="34" charset="-122"/>
                <a:cs typeface="Lora" pitchFamily="34" charset="-120"/>
              </a:rPr>
              <a:t>Demo: Unveiling Detection Logic</a:t>
            </a:r>
            <a:endParaRPr lang="en-US" sz="2400" dirty="0"/>
          </a:p>
        </p:txBody>
      </p:sp>
      <p:sp>
        <p:nvSpPr>
          <p:cNvPr id="3" name="Text 1"/>
          <p:cNvSpPr/>
          <p:nvPr/>
        </p:nvSpPr>
        <p:spPr>
          <a:xfrm>
            <a:off x="460415" y="1011674"/>
            <a:ext cx="13709571" cy="210502"/>
          </a:xfrm>
          <a:prstGeom prst="rect">
            <a:avLst/>
          </a:prstGeom>
          <a:noFill/>
          <a:ln/>
        </p:spPr>
        <p:txBody>
          <a:bodyPr wrap="none" lIns="0" tIns="0" rIns="0" bIns="0" rtlCol="0" anchor="t"/>
          <a:lstStyle/>
          <a:p>
            <a:pPr marL="0" indent="0" algn="l">
              <a:lnSpc>
                <a:spcPts val="1650"/>
              </a:lnSpc>
              <a:buNone/>
            </a:pPr>
            <a:r>
              <a:rPr lang="en-US" sz="1000" dirty="0">
                <a:solidFill>
                  <a:srgbClr val="D6E5EF"/>
                </a:solidFill>
                <a:latin typeface="Source Sans 3" pitchFamily="34" charset="0"/>
                <a:ea typeface="Source Sans 3" pitchFamily="34" charset="-122"/>
                <a:cs typeface="Source Sans 3" pitchFamily="34" charset="-120"/>
              </a:rPr>
              <a:t>Witness the power of context-aware redaction in action with a clear before-and-after example.</a:t>
            </a:r>
            <a:endParaRPr lang="en-US" sz="1000" dirty="0"/>
          </a:p>
        </p:txBody>
      </p:sp>
      <p:sp>
        <p:nvSpPr>
          <p:cNvPr id="4" name="Text 2"/>
          <p:cNvSpPr/>
          <p:nvPr/>
        </p:nvSpPr>
        <p:spPr>
          <a:xfrm>
            <a:off x="460415" y="1501497"/>
            <a:ext cx="1857137" cy="232172"/>
          </a:xfrm>
          <a:prstGeom prst="rect">
            <a:avLst/>
          </a:prstGeom>
          <a:noFill/>
          <a:ln/>
        </p:spPr>
        <p:txBody>
          <a:bodyPr wrap="none" lIns="0" tIns="0" rIns="0" bIns="0" rtlCol="0" anchor="t"/>
          <a:lstStyle/>
          <a:p>
            <a:pPr marL="0" indent="0" algn="l">
              <a:lnSpc>
                <a:spcPts val="1800"/>
              </a:lnSpc>
              <a:buNone/>
            </a:pPr>
            <a:r>
              <a:rPr lang="en-US" sz="1450" dirty="0">
                <a:solidFill>
                  <a:srgbClr val="F98AC7"/>
                </a:solidFill>
                <a:latin typeface="Lora" pitchFamily="34" charset="0"/>
                <a:ea typeface="Lora" pitchFamily="34" charset="-122"/>
                <a:cs typeface="Lora" pitchFamily="34" charset="-120"/>
              </a:rPr>
              <a:t>Before Redaction</a:t>
            </a:r>
            <a:endParaRPr lang="en-US" sz="1450" dirty="0"/>
          </a:p>
        </p:txBody>
      </p:sp>
      <p:sp>
        <p:nvSpPr>
          <p:cNvPr id="5" name="Text 3"/>
          <p:cNvSpPr/>
          <p:nvPr/>
        </p:nvSpPr>
        <p:spPr>
          <a:xfrm>
            <a:off x="657701" y="1881545"/>
            <a:ext cx="6497122" cy="210502"/>
          </a:xfrm>
          <a:prstGeom prst="rect">
            <a:avLst/>
          </a:prstGeom>
          <a:noFill/>
          <a:ln/>
        </p:spPr>
        <p:txBody>
          <a:bodyPr wrap="none" lIns="0" tIns="0" rIns="0" bIns="0" rtlCol="0" anchor="t"/>
          <a:lstStyle/>
          <a:p>
            <a:pPr marL="0" indent="0" algn="l">
              <a:lnSpc>
                <a:spcPts val="1650"/>
              </a:lnSpc>
              <a:buNone/>
            </a:pPr>
            <a:r>
              <a:rPr lang="en-US" sz="1000" dirty="0">
                <a:solidFill>
                  <a:srgbClr val="D6E5EF"/>
                </a:solidFill>
                <a:latin typeface="Source Sans 3" pitchFamily="34" charset="0"/>
                <a:ea typeface="Source Sans 3" pitchFamily="34" charset="-122"/>
                <a:cs typeface="Source Sans 3" pitchFamily="34" charset="-120"/>
              </a:rPr>
              <a:t>"Please contact John at 555-0199 in New York for further details regarding the project."</a:t>
            </a:r>
            <a:endParaRPr lang="en-US" sz="1000" dirty="0"/>
          </a:p>
        </p:txBody>
      </p:sp>
      <p:sp>
        <p:nvSpPr>
          <p:cNvPr id="6" name="Shape 4"/>
          <p:cNvSpPr/>
          <p:nvPr/>
        </p:nvSpPr>
        <p:spPr>
          <a:xfrm>
            <a:off x="460415" y="1881545"/>
            <a:ext cx="15240" cy="210502"/>
          </a:xfrm>
          <a:prstGeom prst="rect">
            <a:avLst/>
          </a:prstGeom>
          <a:solidFill>
            <a:srgbClr val="F98AC7"/>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460415" y="2239923"/>
            <a:ext cx="6694408" cy="6694408"/>
          </a:xfrm>
          <a:prstGeom prst="rect">
            <a:avLst/>
          </a:prstGeom>
        </p:spPr>
      </p:pic>
      <p:sp>
        <p:nvSpPr>
          <p:cNvPr id="8" name="Text 5"/>
          <p:cNvSpPr/>
          <p:nvPr/>
        </p:nvSpPr>
        <p:spPr>
          <a:xfrm>
            <a:off x="7483197" y="602174"/>
            <a:ext cx="1857137" cy="232172"/>
          </a:xfrm>
          <a:prstGeom prst="rect">
            <a:avLst/>
          </a:prstGeom>
          <a:noFill/>
          <a:ln/>
        </p:spPr>
        <p:txBody>
          <a:bodyPr wrap="none" lIns="0" tIns="0" rIns="0" bIns="0" rtlCol="0" anchor="t"/>
          <a:lstStyle/>
          <a:p>
            <a:pPr marL="0" indent="0" algn="l">
              <a:lnSpc>
                <a:spcPts val="1800"/>
              </a:lnSpc>
              <a:buNone/>
            </a:pPr>
            <a:r>
              <a:rPr lang="en-US" sz="1450" dirty="0">
                <a:solidFill>
                  <a:srgbClr val="F98AC7"/>
                </a:solidFill>
                <a:latin typeface="Lora" pitchFamily="34" charset="0"/>
                <a:ea typeface="Lora" pitchFamily="34" charset="-122"/>
                <a:cs typeface="Lora" pitchFamily="34" charset="-120"/>
              </a:rPr>
              <a:t>After Redaction</a:t>
            </a:r>
            <a:endParaRPr lang="en-US" sz="1450" dirty="0"/>
          </a:p>
        </p:txBody>
      </p:sp>
      <p:sp>
        <p:nvSpPr>
          <p:cNvPr id="9" name="Text 6"/>
          <p:cNvSpPr/>
          <p:nvPr/>
        </p:nvSpPr>
        <p:spPr>
          <a:xfrm>
            <a:off x="7581840" y="1098272"/>
            <a:ext cx="6497122" cy="210502"/>
          </a:xfrm>
          <a:prstGeom prst="rect">
            <a:avLst/>
          </a:prstGeom>
          <a:noFill/>
          <a:ln/>
        </p:spPr>
        <p:txBody>
          <a:bodyPr wrap="none" lIns="0" tIns="0" rIns="0" bIns="0" rtlCol="0" anchor="t"/>
          <a:lstStyle/>
          <a:p>
            <a:pPr marL="0" indent="0" algn="l">
              <a:lnSpc>
                <a:spcPts val="1650"/>
              </a:lnSpc>
              <a:buNone/>
            </a:pPr>
            <a:r>
              <a:rPr lang="en-US" sz="1000" dirty="0">
                <a:solidFill>
                  <a:srgbClr val="D6E5EF"/>
                </a:solidFill>
                <a:latin typeface="Source Sans 3" pitchFamily="34" charset="0"/>
                <a:ea typeface="Source Sans 3" pitchFamily="34" charset="-122"/>
                <a:cs typeface="Source Sans 3" pitchFamily="34" charset="-120"/>
              </a:rPr>
              <a:t>"Please contact </a:t>
            </a:r>
            <a:r>
              <a:rPr lang="en-US" sz="1000" dirty="0">
                <a:solidFill>
                  <a:srgbClr val="F98AC7"/>
                </a:solidFill>
                <a:latin typeface="Source Sans 3" pitchFamily="34" charset="0"/>
                <a:ea typeface="Source Sans 3" pitchFamily="34" charset="-122"/>
                <a:cs typeface="Source Sans 3" pitchFamily="34" charset="-120"/>
              </a:rPr>
              <a:t>[PERSON]</a:t>
            </a:r>
            <a:r>
              <a:rPr lang="en-US" sz="1000" dirty="0">
                <a:solidFill>
                  <a:srgbClr val="D6E5EF"/>
                </a:solidFill>
                <a:latin typeface="Source Sans 3" pitchFamily="34" charset="0"/>
                <a:ea typeface="Source Sans 3" pitchFamily="34" charset="-122"/>
                <a:cs typeface="Source Sans 3" pitchFamily="34" charset="-120"/>
              </a:rPr>
              <a:t> at </a:t>
            </a:r>
            <a:r>
              <a:rPr lang="en-US" sz="1000" dirty="0">
                <a:solidFill>
                  <a:srgbClr val="F98AC7"/>
                </a:solidFill>
                <a:latin typeface="Source Sans 3" pitchFamily="34" charset="0"/>
                <a:ea typeface="Source Sans 3" pitchFamily="34" charset="-122"/>
                <a:cs typeface="Source Sans 3" pitchFamily="34" charset="-120"/>
              </a:rPr>
              <a:t>[PHONE_NUMBER]</a:t>
            </a:r>
            <a:r>
              <a:rPr lang="en-US" sz="1000" dirty="0">
                <a:solidFill>
                  <a:srgbClr val="D6E5EF"/>
                </a:solidFill>
                <a:latin typeface="Source Sans 3" pitchFamily="34" charset="0"/>
                <a:ea typeface="Source Sans 3" pitchFamily="34" charset="-122"/>
                <a:cs typeface="Source Sans 3" pitchFamily="34" charset="-120"/>
              </a:rPr>
              <a:t> in </a:t>
            </a:r>
            <a:r>
              <a:rPr lang="en-US" sz="1000" dirty="0">
                <a:solidFill>
                  <a:srgbClr val="F98AC7"/>
                </a:solidFill>
                <a:latin typeface="Source Sans 3" pitchFamily="34" charset="0"/>
                <a:ea typeface="Source Sans 3" pitchFamily="34" charset="-122"/>
                <a:cs typeface="Source Sans 3" pitchFamily="34" charset="-120"/>
              </a:rPr>
              <a:t>[LOCATION]</a:t>
            </a:r>
            <a:r>
              <a:rPr lang="en-US" sz="1000" dirty="0">
                <a:solidFill>
                  <a:srgbClr val="D6E5EF"/>
                </a:solidFill>
                <a:latin typeface="Source Sans 3" pitchFamily="34" charset="0"/>
                <a:ea typeface="Source Sans 3" pitchFamily="34" charset="-122"/>
                <a:cs typeface="Source Sans 3" pitchFamily="34" charset="-120"/>
              </a:rPr>
              <a:t> for further details regarding the project."</a:t>
            </a:r>
            <a:endParaRPr lang="en-US" sz="1000" dirty="0"/>
          </a:p>
        </p:txBody>
      </p:sp>
      <p:sp>
        <p:nvSpPr>
          <p:cNvPr id="10" name="Shape 7"/>
          <p:cNvSpPr/>
          <p:nvPr/>
        </p:nvSpPr>
        <p:spPr>
          <a:xfrm flipH="1" flipV="1">
            <a:off x="7437477" y="1308773"/>
            <a:ext cx="45719" cy="152703"/>
          </a:xfrm>
          <a:prstGeom prst="rect">
            <a:avLst/>
          </a:prstGeom>
          <a:solidFill>
            <a:srgbClr val="F98AC7"/>
          </a:solidFill>
          <a:ln/>
        </p:spPr>
        <p:txBody>
          <a:bodyPr/>
          <a:lstStyle/>
          <a:p>
            <a:endParaRPr lang="en-US"/>
          </a:p>
        </p:txBody>
      </p:sp>
      <p:sp>
        <p:nvSpPr>
          <p:cNvPr id="11" name="Text 8"/>
          <p:cNvSpPr/>
          <p:nvPr/>
        </p:nvSpPr>
        <p:spPr>
          <a:xfrm>
            <a:off x="7520660" y="1461477"/>
            <a:ext cx="6694408" cy="421005"/>
          </a:xfrm>
          <a:prstGeom prst="rect">
            <a:avLst/>
          </a:prstGeom>
          <a:noFill/>
          <a:ln/>
        </p:spPr>
        <p:txBody>
          <a:bodyPr wrap="square" lIns="0" tIns="0" rIns="0" bIns="0" rtlCol="0" anchor="t"/>
          <a:lstStyle/>
          <a:p>
            <a:pPr marL="0" indent="0" algn="l">
              <a:lnSpc>
                <a:spcPts val="1650"/>
              </a:lnSpc>
              <a:buNone/>
            </a:pPr>
            <a:r>
              <a:rPr lang="en-US" sz="1000" dirty="0">
                <a:solidFill>
                  <a:srgbClr val="D6E5EF"/>
                </a:solidFill>
                <a:latin typeface="Source Sans 3" pitchFamily="34" charset="0"/>
                <a:ea typeface="Source Sans 3" pitchFamily="34" charset="-122"/>
                <a:cs typeface="Source Sans 3" pitchFamily="34" charset="-120"/>
              </a:rPr>
              <a:t>Notice how prepositions like "at" or "in" are intelligently ignored, showcasing our system's advanced contextual understanding.</a:t>
            </a:r>
            <a:endParaRPr lang="en-US" sz="1000" dirty="0"/>
          </a:p>
        </p:txBody>
      </p:sp>
      <p:pic>
        <p:nvPicPr>
          <p:cNvPr id="12" name="Image 1" descr="preencoded.png"/>
          <p:cNvPicPr>
            <a:picLocks noChangeAspect="1"/>
          </p:cNvPicPr>
          <p:nvPr/>
        </p:nvPicPr>
        <p:blipFill>
          <a:blip r:embed="rId4"/>
          <a:stretch>
            <a:fillRect/>
          </a:stretch>
        </p:blipFill>
        <p:spPr>
          <a:xfrm>
            <a:off x="8135183" y="1825109"/>
            <a:ext cx="6370796" cy="63707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3036" y="557093"/>
            <a:ext cx="7730728" cy="1187529"/>
          </a:xfrm>
          <a:prstGeom prst="rect">
            <a:avLst/>
          </a:prstGeom>
          <a:noFill/>
          <a:ln/>
        </p:spPr>
        <p:txBody>
          <a:bodyPr wrap="square" lIns="0" tIns="0" rIns="0" bIns="0" rtlCol="0" anchor="t"/>
          <a:lstStyle/>
          <a:p>
            <a:pPr marL="0" indent="0" algn="l">
              <a:lnSpc>
                <a:spcPts val="4650"/>
              </a:lnSpc>
              <a:buNone/>
            </a:pPr>
            <a:r>
              <a:rPr lang="en-US" sz="3700" dirty="0">
                <a:solidFill>
                  <a:srgbClr val="F98AC7"/>
                </a:solidFill>
                <a:latin typeface="Lora" pitchFamily="34" charset="0"/>
                <a:ea typeface="Lora" pitchFamily="34" charset="-122"/>
                <a:cs typeface="Lora" pitchFamily="34" charset="-120"/>
              </a:rPr>
              <a:t>Evaluation Methodology: Measuring Success</a:t>
            </a:r>
            <a:endParaRPr lang="en-US" sz="3700" dirty="0"/>
          </a:p>
        </p:txBody>
      </p:sp>
      <p:sp>
        <p:nvSpPr>
          <p:cNvPr id="4" name="Text 1"/>
          <p:cNvSpPr/>
          <p:nvPr/>
        </p:nvSpPr>
        <p:spPr>
          <a:xfrm>
            <a:off x="6193036" y="2047399"/>
            <a:ext cx="7730728" cy="646033"/>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Source Sans 3" pitchFamily="34" charset="0"/>
                <a:ea typeface="Source Sans 3" pitchFamily="34" charset="-122"/>
                <a:cs typeface="Source Sans 3" pitchFamily="34" charset="-120"/>
              </a:rPr>
              <a:t>Our success is quantified through a robust evaluation framework, ensuring high precision and reliability of our redaction processes.</a:t>
            </a:r>
            <a:endParaRPr lang="en-US" sz="1550" dirty="0"/>
          </a:p>
        </p:txBody>
      </p:sp>
      <p:sp>
        <p:nvSpPr>
          <p:cNvPr id="5" name="Shape 2"/>
          <p:cNvSpPr/>
          <p:nvPr/>
        </p:nvSpPr>
        <p:spPr>
          <a:xfrm>
            <a:off x="6193036" y="2920484"/>
            <a:ext cx="7730728" cy="2275046"/>
          </a:xfrm>
          <a:prstGeom prst="roundRect">
            <a:avLst>
              <a:gd name="adj" fmla="val 1331"/>
            </a:avLst>
          </a:prstGeom>
          <a:solidFill>
            <a:srgbClr val="444752"/>
          </a:solidFill>
          <a:ln/>
        </p:spPr>
        <p:txBody>
          <a:bodyPr/>
          <a:lstStyle/>
          <a:p>
            <a:endParaRPr lang="en-US"/>
          </a:p>
        </p:txBody>
      </p:sp>
      <p:pic>
        <p:nvPicPr>
          <p:cNvPr id="6" name="Image 1" descr="preencoded.png"/>
          <p:cNvPicPr>
            <a:picLocks noChangeAspect="1"/>
          </p:cNvPicPr>
          <p:nvPr/>
        </p:nvPicPr>
        <p:blipFill>
          <a:blip r:embed="rId4"/>
          <a:stretch>
            <a:fillRect/>
          </a:stretch>
        </p:blipFill>
        <p:spPr>
          <a:xfrm>
            <a:off x="6394847" y="3122295"/>
            <a:ext cx="605671" cy="605671"/>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1415" y="3288863"/>
            <a:ext cx="272534" cy="272534"/>
          </a:xfrm>
          <a:prstGeom prst="rect">
            <a:avLst/>
          </a:prstGeom>
        </p:spPr>
      </p:pic>
      <p:sp>
        <p:nvSpPr>
          <p:cNvPr id="8" name="Text 3"/>
          <p:cNvSpPr/>
          <p:nvPr/>
        </p:nvSpPr>
        <p:spPr>
          <a:xfrm>
            <a:off x="6394847" y="3929777"/>
            <a:ext cx="3485197" cy="296823"/>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Levenshtein Similarity Distance</a:t>
            </a:r>
            <a:endParaRPr lang="en-US" sz="1850" dirty="0"/>
          </a:p>
        </p:txBody>
      </p:sp>
      <p:sp>
        <p:nvSpPr>
          <p:cNvPr id="9" name="Text 4"/>
          <p:cNvSpPr/>
          <p:nvPr/>
        </p:nvSpPr>
        <p:spPr>
          <a:xfrm>
            <a:off x="6394847" y="4347686"/>
            <a:ext cx="7327106" cy="646033"/>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Source Sans 3" pitchFamily="34" charset="0"/>
                <a:ea typeface="Source Sans 3" pitchFamily="34" charset="-122"/>
                <a:cs typeface="Source Sans 3" pitchFamily="34" charset="-120"/>
              </a:rPr>
              <a:t>A key metric used to quantify the accuracy and effectiveness of our redaction against ground truth.</a:t>
            </a:r>
            <a:endParaRPr lang="en-US" sz="1550" dirty="0"/>
          </a:p>
        </p:txBody>
      </p:sp>
      <p:sp>
        <p:nvSpPr>
          <p:cNvPr id="10" name="Shape 5"/>
          <p:cNvSpPr/>
          <p:nvPr/>
        </p:nvSpPr>
        <p:spPr>
          <a:xfrm>
            <a:off x="6193036" y="5397341"/>
            <a:ext cx="7730728" cy="2275046"/>
          </a:xfrm>
          <a:prstGeom prst="roundRect">
            <a:avLst>
              <a:gd name="adj" fmla="val 1331"/>
            </a:avLst>
          </a:prstGeom>
          <a:solidFill>
            <a:srgbClr val="444752"/>
          </a:solidFill>
          <a:ln/>
        </p:spPr>
        <p:txBody>
          <a:bodyPr/>
          <a:lstStyle/>
          <a:p>
            <a:endParaRPr lang="en-US"/>
          </a:p>
        </p:txBody>
      </p:sp>
      <p:pic>
        <p:nvPicPr>
          <p:cNvPr id="11" name="Image 3" descr="preencoded.png"/>
          <p:cNvPicPr>
            <a:picLocks noChangeAspect="1"/>
          </p:cNvPicPr>
          <p:nvPr/>
        </p:nvPicPr>
        <p:blipFill>
          <a:blip r:embed="rId7"/>
          <a:stretch>
            <a:fillRect/>
          </a:stretch>
        </p:blipFill>
        <p:spPr>
          <a:xfrm>
            <a:off x="6394847" y="5599152"/>
            <a:ext cx="605671" cy="605671"/>
          </a:xfrm>
          <a:prstGeom prst="rect">
            <a:avLst/>
          </a:prstGeom>
        </p:spPr>
      </p:pic>
      <p:pic>
        <p:nvPicPr>
          <p:cNvPr id="12"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1415" y="5765721"/>
            <a:ext cx="272534" cy="272534"/>
          </a:xfrm>
          <a:prstGeom prst="rect">
            <a:avLst/>
          </a:prstGeom>
        </p:spPr>
      </p:pic>
      <p:sp>
        <p:nvSpPr>
          <p:cNvPr id="13" name="Text 6"/>
          <p:cNvSpPr/>
          <p:nvPr/>
        </p:nvSpPr>
        <p:spPr>
          <a:xfrm>
            <a:off x="6394847" y="6406634"/>
            <a:ext cx="2375416" cy="296823"/>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Diff View Concept</a:t>
            </a:r>
            <a:endParaRPr lang="en-US" sz="1850" dirty="0"/>
          </a:p>
        </p:txBody>
      </p:sp>
      <p:sp>
        <p:nvSpPr>
          <p:cNvPr id="14" name="Text 7"/>
          <p:cNvSpPr/>
          <p:nvPr/>
        </p:nvSpPr>
        <p:spPr>
          <a:xfrm>
            <a:off x="6394847" y="6824543"/>
            <a:ext cx="7327106" cy="646033"/>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Source Sans 3" pitchFamily="34" charset="0"/>
                <a:ea typeface="Source Sans 3" pitchFamily="34" charset="-122"/>
                <a:cs typeface="Source Sans 3" pitchFamily="34" charset="-120"/>
              </a:rPr>
              <a:t>Visually highlights redaction efficacy: green for perfect matches, red for any discrepancies or mismatches.</a:t>
            </a:r>
            <a:endParaRPr lang="en-US" sz="1550" dirty="0"/>
          </a:p>
        </p:txBody>
      </p:sp>
      <p:sp>
        <p:nvSpPr>
          <p:cNvPr id="15" name="Rectangle: Rounded Corners 14">
            <a:extLst>
              <a:ext uri="{FF2B5EF4-FFF2-40B4-BE49-F238E27FC236}">
                <a16:creationId xmlns:a16="http://schemas.microsoft.com/office/drawing/2014/main" id="{3F47BF75-1A31-4527-C2FF-1F47237E16C8}"/>
              </a:ext>
            </a:extLst>
          </p:cNvPr>
          <p:cNvSpPr/>
          <p:nvPr/>
        </p:nvSpPr>
        <p:spPr>
          <a:xfrm>
            <a:off x="12877203" y="7805530"/>
            <a:ext cx="1686935" cy="383024"/>
          </a:xfrm>
          <a:prstGeom prst="roundRect">
            <a:avLst/>
          </a:prstGeom>
          <a:solidFill>
            <a:srgbClr val="25283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957"/>
          </a:xfrm>
          <a:prstGeom prst="rect">
            <a:avLst/>
          </a:prstGeom>
        </p:spPr>
      </p:pic>
      <p:sp>
        <p:nvSpPr>
          <p:cNvPr id="3" name="Text 0"/>
          <p:cNvSpPr/>
          <p:nvPr/>
        </p:nvSpPr>
        <p:spPr>
          <a:xfrm>
            <a:off x="664607" y="522089"/>
            <a:ext cx="7040404" cy="558522"/>
          </a:xfrm>
          <a:prstGeom prst="rect">
            <a:avLst/>
          </a:prstGeom>
          <a:noFill/>
          <a:ln/>
        </p:spPr>
        <p:txBody>
          <a:bodyPr wrap="none" lIns="0" tIns="0" rIns="0" bIns="0" rtlCol="0" anchor="t"/>
          <a:lstStyle/>
          <a:p>
            <a:pPr marL="0" indent="0" algn="l">
              <a:lnSpc>
                <a:spcPts val="4350"/>
              </a:lnSpc>
              <a:buNone/>
            </a:pPr>
            <a:r>
              <a:rPr lang="en-US" sz="3500" dirty="0">
                <a:solidFill>
                  <a:srgbClr val="F98AC7"/>
                </a:solidFill>
                <a:latin typeface="Lora" pitchFamily="34" charset="0"/>
                <a:ea typeface="Lora" pitchFamily="34" charset="-122"/>
                <a:cs typeface="Lora" pitchFamily="34" charset="-120"/>
              </a:rPr>
              <a:t>Overcoming Technical Challenges</a:t>
            </a:r>
            <a:endParaRPr lang="en-US" sz="3500" dirty="0"/>
          </a:p>
        </p:txBody>
      </p:sp>
      <p:sp>
        <p:nvSpPr>
          <p:cNvPr id="4" name="Text 1"/>
          <p:cNvSpPr/>
          <p:nvPr/>
        </p:nvSpPr>
        <p:spPr>
          <a:xfrm>
            <a:off x="664607" y="1365409"/>
            <a:ext cx="7814786"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Developing a sophisticated redaction tool presents unique technical hurdles, each met with innovative solutions.</a:t>
            </a:r>
            <a:endParaRPr lang="en-US" sz="1450" dirty="0"/>
          </a:p>
        </p:txBody>
      </p:sp>
      <p:sp>
        <p:nvSpPr>
          <p:cNvPr id="5" name="Shape 2"/>
          <p:cNvSpPr/>
          <p:nvPr/>
        </p:nvSpPr>
        <p:spPr>
          <a:xfrm>
            <a:off x="664607" y="2186702"/>
            <a:ext cx="7814786" cy="5521166"/>
          </a:xfrm>
          <a:prstGeom prst="roundRect">
            <a:avLst>
              <a:gd name="adj" fmla="val 516"/>
            </a:avLst>
          </a:prstGeom>
          <a:solidFill>
            <a:srgbClr val="444752"/>
          </a:solidFill>
          <a:ln/>
        </p:spPr>
        <p:txBody>
          <a:bodyPr/>
          <a:lstStyle/>
          <a:p>
            <a:endParaRPr lang="en-US"/>
          </a:p>
        </p:txBody>
      </p:sp>
      <p:sp>
        <p:nvSpPr>
          <p:cNvPr id="6" name="Shape 3"/>
          <p:cNvSpPr/>
          <p:nvPr/>
        </p:nvSpPr>
        <p:spPr>
          <a:xfrm>
            <a:off x="664607" y="2186702"/>
            <a:ext cx="7814786" cy="1380292"/>
          </a:xfrm>
          <a:prstGeom prst="roundRect">
            <a:avLst>
              <a:gd name="adj" fmla="val 2064"/>
            </a:avLst>
          </a:prstGeom>
          <a:solidFill>
            <a:srgbClr val="444752"/>
          </a:solidFill>
          <a:ln/>
        </p:spPr>
        <p:txBody>
          <a:bodyPr/>
          <a:lstStyle/>
          <a:p>
            <a:endParaRPr lang="en-US"/>
          </a:p>
        </p:txBody>
      </p:sp>
      <p:sp>
        <p:nvSpPr>
          <p:cNvPr id="7" name="Text 4"/>
          <p:cNvSpPr/>
          <p:nvPr/>
        </p:nvSpPr>
        <p:spPr>
          <a:xfrm>
            <a:off x="854393" y="2376488"/>
            <a:ext cx="2931200" cy="279202"/>
          </a:xfrm>
          <a:prstGeom prst="rect">
            <a:avLst/>
          </a:prstGeom>
          <a:noFill/>
          <a:ln/>
        </p:spPr>
        <p:txBody>
          <a:bodyPr wrap="none" lIns="0" tIns="0" rIns="0" bIns="0" rtlCol="0" anchor="t"/>
          <a:lstStyle/>
          <a:p>
            <a:pPr marL="0" indent="0" algn="l">
              <a:lnSpc>
                <a:spcPts val="2150"/>
              </a:lnSpc>
              <a:buNone/>
            </a:pPr>
            <a:r>
              <a:rPr lang="en-US" sz="1750" dirty="0">
                <a:solidFill>
                  <a:srgbClr val="D6E5EF"/>
                </a:solidFill>
                <a:latin typeface="Lora" pitchFamily="34" charset="0"/>
                <a:ea typeface="Lora" pitchFamily="34" charset="-122"/>
                <a:cs typeface="Lora" pitchFamily="34" charset="-120"/>
              </a:rPr>
              <a:t>Challenge 1: Over-Redaction</a:t>
            </a:r>
            <a:endParaRPr lang="en-US" sz="1750" dirty="0"/>
          </a:p>
        </p:txBody>
      </p:sp>
      <p:sp>
        <p:nvSpPr>
          <p:cNvPr id="8" name="Text 5"/>
          <p:cNvSpPr/>
          <p:nvPr/>
        </p:nvSpPr>
        <p:spPr>
          <a:xfrm>
            <a:off x="854393" y="2769513"/>
            <a:ext cx="7435215"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The risk of removing non-sensitive, context-critical words such as "at" or "by", impacting readability.</a:t>
            </a:r>
            <a:endParaRPr lang="en-US" sz="1450" dirty="0"/>
          </a:p>
        </p:txBody>
      </p:sp>
      <p:sp>
        <p:nvSpPr>
          <p:cNvPr id="9" name="Shape 6"/>
          <p:cNvSpPr/>
          <p:nvPr/>
        </p:nvSpPr>
        <p:spPr>
          <a:xfrm>
            <a:off x="664607" y="3566993"/>
            <a:ext cx="7814786" cy="1380292"/>
          </a:xfrm>
          <a:prstGeom prst="rect">
            <a:avLst/>
          </a:prstGeom>
          <a:solidFill>
            <a:srgbClr val="444752"/>
          </a:solidFill>
          <a:ln/>
        </p:spPr>
        <p:txBody>
          <a:bodyPr/>
          <a:lstStyle/>
          <a:p>
            <a:endParaRPr lang="en-US"/>
          </a:p>
        </p:txBody>
      </p:sp>
      <p:sp>
        <p:nvSpPr>
          <p:cNvPr id="10" name="Shape 7"/>
          <p:cNvSpPr/>
          <p:nvPr/>
        </p:nvSpPr>
        <p:spPr>
          <a:xfrm>
            <a:off x="664607" y="3566993"/>
            <a:ext cx="7814786" cy="22860"/>
          </a:xfrm>
          <a:prstGeom prst="roundRect">
            <a:avLst>
              <a:gd name="adj" fmla="val 124601"/>
            </a:avLst>
          </a:prstGeom>
          <a:solidFill>
            <a:srgbClr val="5D606B"/>
          </a:solidFill>
          <a:ln/>
        </p:spPr>
        <p:txBody>
          <a:bodyPr/>
          <a:lstStyle/>
          <a:p>
            <a:endParaRPr lang="en-US"/>
          </a:p>
        </p:txBody>
      </p:sp>
      <p:sp>
        <p:nvSpPr>
          <p:cNvPr id="11" name="Text 8"/>
          <p:cNvSpPr/>
          <p:nvPr/>
        </p:nvSpPr>
        <p:spPr>
          <a:xfrm>
            <a:off x="854393" y="3756779"/>
            <a:ext cx="3910132" cy="279202"/>
          </a:xfrm>
          <a:prstGeom prst="rect">
            <a:avLst/>
          </a:prstGeom>
          <a:noFill/>
          <a:ln/>
        </p:spPr>
        <p:txBody>
          <a:bodyPr wrap="none" lIns="0" tIns="0" rIns="0" bIns="0" rtlCol="0" anchor="t"/>
          <a:lstStyle/>
          <a:p>
            <a:pPr marL="0" indent="0" algn="l">
              <a:lnSpc>
                <a:spcPts val="2150"/>
              </a:lnSpc>
              <a:buNone/>
            </a:pPr>
            <a:r>
              <a:rPr lang="en-US" sz="1750" dirty="0">
                <a:solidFill>
                  <a:srgbClr val="D6E5EF"/>
                </a:solidFill>
                <a:latin typeface="Lora" pitchFamily="34" charset="0"/>
                <a:ea typeface="Lora" pitchFamily="34" charset="-122"/>
                <a:cs typeface="Lora" pitchFamily="34" charset="-120"/>
              </a:rPr>
              <a:t>Solution: Refined System Instructions</a:t>
            </a:r>
            <a:endParaRPr lang="en-US" sz="1750" dirty="0"/>
          </a:p>
        </p:txBody>
      </p:sp>
      <p:sp>
        <p:nvSpPr>
          <p:cNvPr id="12" name="Text 9"/>
          <p:cNvSpPr/>
          <p:nvPr/>
        </p:nvSpPr>
        <p:spPr>
          <a:xfrm>
            <a:off x="854393" y="4149804"/>
            <a:ext cx="7435215"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Through meticulous prompt engineering, we've fine-tuned our LLM to understand and preserve linguistic nuances.</a:t>
            </a:r>
            <a:endParaRPr lang="en-US" sz="1450" dirty="0"/>
          </a:p>
        </p:txBody>
      </p:sp>
      <p:sp>
        <p:nvSpPr>
          <p:cNvPr id="13" name="Shape 10"/>
          <p:cNvSpPr/>
          <p:nvPr/>
        </p:nvSpPr>
        <p:spPr>
          <a:xfrm>
            <a:off x="664607" y="4947285"/>
            <a:ext cx="7814786" cy="1380292"/>
          </a:xfrm>
          <a:prstGeom prst="rect">
            <a:avLst/>
          </a:prstGeom>
          <a:solidFill>
            <a:srgbClr val="444752"/>
          </a:solidFill>
          <a:ln/>
        </p:spPr>
        <p:txBody>
          <a:bodyPr/>
          <a:lstStyle/>
          <a:p>
            <a:endParaRPr lang="en-US"/>
          </a:p>
        </p:txBody>
      </p:sp>
      <p:sp>
        <p:nvSpPr>
          <p:cNvPr id="14" name="Shape 11"/>
          <p:cNvSpPr/>
          <p:nvPr/>
        </p:nvSpPr>
        <p:spPr>
          <a:xfrm>
            <a:off x="664607" y="4947285"/>
            <a:ext cx="7814786" cy="22860"/>
          </a:xfrm>
          <a:prstGeom prst="roundRect">
            <a:avLst>
              <a:gd name="adj" fmla="val 124601"/>
            </a:avLst>
          </a:prstGeom>
          <a:solidFill>
            <a:srgbClr val="5D606B"/>
          </a:solidFill>
          <a:ln/>
        </p:spPr>
        <p:txBody>
          <a:bodyPr/>
          <a:lstStyle/>
          <a:p>
            <a:endParaRPr lang="en-US"/>
          </a:p>
        </p:txBody>
      </p:sp>
      <p:sp>
        <p:nvSpPr>
          <p:cNvPr id="15" name="Text 12"/>
          <p:cNvSpPr/>
          <p:nvPr/>
        </p:nvSpPr>
        <p:spPr>
          <a:xfrm>
            <a:off x="854393" y="5137071"/>
            <a:ext cx="4213503" cy="279202"/>
          </a:xfrm>
          <a:prstGeom prst="rect">
            <a:avLst/>
          </a:prstGeom>
          <a:noFill/>
          <a:ln/>
        </p:spPr>
        <p:txBody>
          <a:bodyPr wrap="none" lIns="0" tIns="0" rIns="0" bIns="0" rtlCol="0" anchor="t"/>
          <a:lstStyle/>
          <a:p>
            <a:pPr marL="0" indent="0" algn="l">
              <a:lnSpc>
                <a:spcPts val="2150"/>
              </a:lnSpc>
              <a:buNone/>
            </a:pPr>
            <a:r>
              <a:rPr lang="en-US" sz="1750" dirty="0">
                <a:solidFill>
                  <a:srgbClr val="D6E5EF"/>
                </a:solidFill>
                <a:latin typeface="Lora" pitchFamily="34" charset="0"/>
                <a:ea typeface="Lora" pitchFamily="34" charset="-122"/>
                <a:cs typeface="Lora" pitchFamily="34" charset="-120"/>
              </a:rPr>
              <a:t>Challenge 2: Whitespace Inconsistencies</a:t>
            </a:r>
            <a:endParaRPr lang="en-US" sz="1750" dirty="0"/>
          </a:p>
        </p:txBody>
      </p:sp>
      <p:sp>
        <p:nvSpPr>
          <p:cNvPr id="16" name="Text 13"/>
          <p:cNvSpPr/>
          <p:nvPr/>
        </p:nvSpPr>
        <p:spPr>
          <a:xfrm>
            <a:off x="854393" y="5530096"/>
            <a:ext cx="7435215"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Variations in whitespace could erroneously affect similarity scores and hinder accurate evaluation.</a:t>
            </a:r>
            <a:endParaRPr lang="en-US" sz="1450" dirty="0"/>
          </a:p>
        </p:txBody>
      </p:sp>
      <p:sp>
        <p:nvSpPr>
          <p:cNvPr id="17" name="Shape 14"/>
          <p:cNvSpPr/>
          <p:nvPr/>
        </p:nvSpPr>
        <p:spPr>
          <a:xfrm>
            <a:off x="664607" y="6327577"/>
            <a:ext cx="7814786" cy="1380292"/>
          </a:xfrm>
          <a:prstGeom prst="rect">
            <a:avLst/>
          </a:prstGeom>
          <a:solidFill>
            <a:srgbClr val="444752"/>
          </a:solidFill>
          <a:ln/>
        </p:spPr>
        <p:txBody>
          <a:bodyPr/>
          <a:lstStyle/>
          <a:p>
            <a:endParaRPr lang="en-US"/>
          </a:p>
        </p:txBody>
      </p:sp>
      <p:sp>
        <p:nvSpPr>
          <p:cNvPr id="18" name="Shape 15"/>
          <p:cNvSpPr/>
          <p:nvPr/>
        </p:nvSpPr>
        <p:spPr>
          <a:xfrm>
            <a:off x="664607" y="6327577"/>
            <a:ext cx="7814786" cy="22860"/>
          </a:xfrm>
          <a:prstGeom prst="roundRect">
            <a:avLst>
              <a:gd name="adj" fmla="val 124601"/>
            </a:avLst>
          </a:prstGeom>
          <a:solidFill>
            <a:srgbClr val="5D606B"/>
          </a:solidFill>
          <a:ln/>
        </p:spPr>
        <p:txBody>
          <a:bodyPr/>
          <a:lstStyle/>
          <a:p>
            <a:endParaRPr lang="en-US"/>
          </a:p>
        </p:txBody>
      </p:sp>
      <p:sp>
        <p:nvSpPr>
          <p:cNvPr id="19" name="Text 16"/>
          <p:cNvSpPr/>
          <p:nvPr/>
        </p:nvSpPr>
        <p:spPr>
          <a:xfrm>
            <a:off x="854393" y="6517362"/>
            <a:ext cx="3655457" cy="279202"/>
          </a:xfrm>
          <a:prstGeom prst="rect">
            <a:avLst/>
          </a:prstGeom>
          <a:noFill/>
          <a:ln/>
        </p:spPr>
        <p:txBody>
          <a:bodyPr wrap="none" lIns="0" tIns="0" rIns="0" bIns="0" rtlCol="0" anchor="t"/>
          <a:lstStyle/>
          <a:p>
            <a:pPr marL="0" indent="0" algn="l">
              <a:lnSpc>
                <a:spcPts val="2150"/>
              </a:lnSpc>
              <a:buNone/>
            </a:pPr>
            <a:r>
              <a:rPr lang="en-US" sz="1750" dirty="0">
                <a:solidFill>
                  <a:srgbClr val="D6E5EF"/>
                </a:solidFill>
                <a:latin typeface="Lora" pitchFamily="34" charset="0"/>
                <a:ea typeface="Lora" pitchFamily="34" charset="-122"/>
                <a:cs typeface="Lora" pitchFamily="34" charset="-120"/>
              </a:rPr>
              <a:t>Solution: Normalization Algorithms</a:t>
            </a:r>
            <a:endParaRPr lang="en-US" sz="1750" dirty="0"/>
          </a:p>
        </p:txBody>
      </p:sp>
      <p:sp>
        <p:nvSpPr>
          <p:cNvPr id="20" name="Text 17"/>
          <p:cNvSpPr/>
          <p:nvPr/>
        </p:nvSpPr>
        <p:spPr>
          <a:xfrm>
            <a:off x="854393" y="6910388"/>
            <a:ext cx="7435215"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We implement advanced normalization algorithms to standardise text formats before scoring, ensuring accurate metrics.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079308"/>
            <a:ext cx="7579757"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Business Impact &amp; Use Cases</a:t>
            </a:r>
            <a:endParaRPr lang="en-US" sz="4400" dirty="0"/>
          </a:p>
        </p:txBody>
      </p:sp>
      <p:sp>
        <p:nvSpPr>
          <p:cNvPr id="3" name="Text 1"/>
          <p:cNvSpPr/>
          <p:nvPr/>
        </p:nvSpPr>
        <p:spPr>
          <a:xfrm>
            <a:off x="837724" y="3262074"/>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The Universe Redaction Tool brings significant value across various sectors, ensuring data privacy and operational efficiency.</a:t>
            </a:r>
            <a:endParaRPr lang="en-US" sz="1850" dirty="0"/>
          </a:p>
        </p:txBody>
      </p:sp>
      <p:sp>
        <p:nvSpPr>
          <p:cNvPr id="4" name="Text 2"/>
          <p:cNvSpPr/>
          <p:nvPr/>
        </p:nvSpPr>
        <p:spPr>
          <a:xfrm>
            <a:off x="837724" y="4153614"/>
            <a:ext cx="3546753"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Legal Document Scrubbing</a:t>
            </a:r>
            <a:endParaRPr lang="en-US" sz="2200" dirty="0"/>
          </a:p>
        </p:txBody>
      </p:sp>
      <p:sp>
        <p:nvSpPr>
          <p:cNvPr id="5" name="Text 3"/>
          <p:cNvSpPr/>
          <p:nvPr/>
        </p:nvSpPr>
        <p:spPr>
          <a:xfrm>
            <a:off x="837724" y="4649153"/>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Automate the anonymisation of sensitive information in legal texts, ensuring compliance and confidentiality.</a:t>
            </a:r>
            <a:endParaRPr lang="en-US" sz="1850" dirty="0"/>
          </a:p>
        </p:txBody>
      </p:sp>
      <p:sp>
        <p:nvSpPr>
          <p:cNvPr id="6" name="Text 4"/>
          <p:cNvSpPr/>
          <p:nvPr/>
        </p:nvSpPr>
        <p:spPr>
          <a:xfrm>
            <a:off x="5255776" y="4153614"/>
            <a:ext cx="4118848" cy="703898"/>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Customer Support Ticket Anonymisation</a:t>
            </a:r>
            <a:endParaRPr lang="en-US" sz="2200" dirty="0"/>
          </a:p>
        </p:txBody>
      </p:sp>
      <p:sp>
        <p:nvSpPr>
          <p:cNvPr id="7" name="Text 5"/>
          <p:cNvSpPr/>
          <p:nvPr/>
        </p:nvSpPr>
        <p:spPr>
          <a:xfrm>
            <a:off x="5255776" y="5001101"/>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Safeguard customer data in support logs, enabling analysis without compromising individual privacy.</a:t>
            </a:r>
            <a:endParaRPr lang="en-US" sz="1850" dirty="0"/>
          </a:p>
        </p:txBody>
      </p:sp>
      <p:sp>
        <p:nvSpPr>
          <p:cNvPr id="8" name="Text 6"/>
          <p:cNvSpPr/>
          <p:nvPr/>
        </p:nvSpPr>
        <p:spPr>
          <a:xfrm>
            <a:off x="9673828" y="4153614"/>
            <a:ext cx="286702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Public Record Release</a:t>
            </a:r>
            <a:endParaRPr lang="en-US" sz="2200" dirty="0"/>
          </a:p>
        </p:txBody>
      </p:sp>
      <p:sp>
        <p:nvSpPr>
          <p:cNvPr id="9" name="Text 7"/>
          <p:cNvSpPr/>
          <p:nvPr/>
        </p:nvSpPr>
        <p:spPr>
          <a:xfrm>
            <a:off x="9673828" y="4649153"/>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Facilitate the secure release of public information by redacting sensitive PII, upholding transparency and privacy.</a:t>
            </a:r>
            <a:endParaRPr lang="en-US" sz="1850" dirty="0"/>
          </a:p>
        </p:txBody>
      </p:sp>
      <p:sp>
        <p:nvSpPr>
          <p:cNvPr id="10" name="Rectangle: Rounded Corners 9">
            <a:extLst>
              <a:ext uri="{FF2B5EF4-FFF2-40B4-BE49-F238E27FC236}">
                <a16:creationId xmlns:a16="http://schemas.microsoft.com/office/drawing/2014/main" id="{3CB5E367-FA67-6676-870E-F99DAFD0B749}"/>
              </a:ext>
            </a:extLst>
          </p:cNvPr>
          <p:cNvSpPr/>
          <p:nvPr/>
        </p:nvSpPr>
        <p:spPr>
          <a:xfrm>
            <a:off x="12877203" y="7805530"/>
            <a:ext cx="1686935" cy="383024"/>
          </a:xfrm>
          <a:prstGeom prst="roundRect">
            <a:avLst/>
          </a:prstGeom>
          <a:solidFill>
            <a:srgbClr val="25283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753</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Source Sans 3</vt:lpstr>
      <vt:lpstr>Lora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Md. Joynal Abadin</cp:lastModifiedBy>
  <cp:revision>3</cp:revision>
  <dcterms:created xsi:type="dcterms:W3CDTF">2025-11-29T07:41:32Z</dcterms:created>
  <dcterms:modified xsi:type="dcterms:W3CDTF">2025-11-29T07:56:38Z</dcterms:modified>
</cp:coreProperties>
</file>